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0" r:id="rId2"/>
  </p:sldMasterIdLst>
  <p:notesMasterIdLst>
    <p:notesMasterId r:id="rId73"/>
  </p:notesMasterIdLst>
  <p:handoutMasterIdLst>
    <p:handoutMasterId r:id="rId74"/>
  </p:handoutMasterIdLst>
  <p:sldIdLst>
    <p:sldId id="293" r:id="rId3"/>
    <p:sldId id="259" r:id="rId4"/>
    <p:sldId id="345" r:id="rId5"/>
    <p:sldId id="323" r:id="rId6"/>
    <p:sldId id="296" r:id="rId7"/>
    <p:sldId id="333" r:id="rId8"/>
    <p:sldId id="343" r:id="rId9"/>
    <p:sldId id="324" r:id="rId10"/>
    <p:sldId id="325" r:id="rId11"/>
    <p:sldId id="349" r:id="rId12"/>
    <p:sldId id="331" r:id="rId13"/>
    <p:sldId id="328" r:id="rId14"/>
    <p:sldId id="346" r:id="rId15"/>
    <p:sldId id="342" r:id="rId16"/>
    <p:sldId id="332" r:id="rId17"/>
    <p:sldId id="344" r:id="rId18"/>
    <p:sldId id="385" r:id="rId19"/>
    <p:sldId id="386" r:id="rId20"/>
    <p:sldId id="387" r:id="rId21"/>
    <p:sldId id="388" r:id="rId22"/>
    <p:sldId id="372" r:id="rId23"/>
    <p:sldId id="351" r:id="rId24"/>
    <p:sldId id="350" r:id="rId25"/>
    <p:sldId id="353" r:id="rId26"/>
    <p:sldId id="354" r:id="rId27"/>
    <p:sldId id="356" r:id="rId28"/>
    <p:sldId id="357" r:id="rId29"/>
    <p:sldId id="358" r:id="rId30"/>
    <p:sldId id="360" r:id="rId31"/>
    <p:sldId id="361" r:id="rId32"/>
    <p:sldId id="363" r:id="rId33"/>
    <p:sldId id="362" r:id="rId34"/>
    <p:sldId id="355" r:id="rId35"/>
    <p:sldId id="359" r:id="rId36"/>
    <p:sldId id="366" r:id="rId37"/>
    <p:sldId id="367" r:id="rId38"/>
    <p:sldId id="368" r:id="rId39"/>
    <p:sldId id="369" r:id="rId40"/>
    <p:sldId id="371" r:id="rId41"/>
    <p:sldId id="370" r:id="rId42"/>
    <p:sldId id="373" r:id="rId43"/>
    <p:sldId id="375" r:id="rId44"/>
    <p:sldId id="374" r:id="rId45"/>
    <p:sldId id="378" r:id="rId46"/>
    <p:sldId id="377" r:id="rId47"/>
    <p:sldId id="406" r:id="rId48"/>
    <p:sldId id="379" r:id="rId49"/>
    <p:sldId id="376" r:id="rId50"/>
    <p:sldId id="380" r:id="rId51"/>
    <p:sldId id="382" r:id="rId52"/>
    <p:sldId id="383" r:id="rId53"/>
    <p:sldId id="384" r:id="rId54"/>
    <p:sldId id="381" r:id="rId55"/>
    <p:sldId id="389" r:id="rId56"/>
    <p:sldId id="394" r:id="rId57"/>
    <p:sldId id="395" r:id="rId58"/>
    <p:sldId id="390" r:id="rId59"/>
    <p:sldId id="396" r:id="rId60"/>
    <p:sldId id="397" r:id="rId61"/>
    <p:sldId id="392" r:id="rId62"/>
    <p:sldId id="398" r:id="rId63"/>
    <p:sldId id="399" r:id="rId64"/>
    <p:sldId id="391" r:id="rId65"/>
    <p:sldId id="400" r:id="rId66"/>
    <p:sldId id="401" r:id="rId67"/>
    <p:sldId id="402" r:id="rId68"/>
    <p:sldId id="403" r:id="rId69"/>
    <p:sldId id="404" r:id="rId70"/>
    <p:sldId id="405" r:id="rId71"/>
    <p:sldId id="297" r:id="rId72"/>
  </p:sldIdLst>
  <p:sldSz cx="9144000" cy="6858000" type="screen4x3"/>
  <p:notesSz cx="6858000" cy="9144000"/>
  <p:embeddedFontLst>
    <p:embeddedFont>
      <p:font typeface="Roboto" panose="02000000000000000000" pitchFamily="2" charset="0"/>
      <p:regular r:id="rId75"/>
      <p:bold r:id="rId76"/>
      <p:italic r:id="rId77"/>
      <p:boldItalic r:id="rId78"/>
    </p:embeddedFont>
    <p:embeddedFont>
      <p:font typeface="Berlin Sans FB Demi" panose="020E0802020502020306" pitchFamily="34" charset="0"/>
      <p:bold r:id="rId79"/>
    </p:embeddedFont>
    <p:embeddedFont>
      <p:font typeface="맑은 고딕" panose="020B0503020000020004" pitchFamily="34" charset="-127"/>
      <p:regular r:id="rId80"/>
      <p:bold r:id="rId81"/>
    </p:embeddedFont>
    <p:embeddedFont>
      <p:font typeface="Calibri Light" panose="020F0302020204030204" pitchFamily="34" charset="0"/>
      <p:regular r:id="rId82"/>
      <p:italic r:id="rId83"/>
    </p:embeddedFont>
    <p:embeddedFont>
      <p:font typeface="Century Gothic" panose="020B0502020202020204" pitchFamily="34" charset="0"/>
      <p:regular r:id="rId84"/>
      <p:bold r:id="rId85"/>
      <p:italic r:id="rId86"/>
      <p:boldItalic r:id="rId87"/>
    </p:embeddedFont>
    <p:embeddedFont>
      <p:font typeface="Arial Black" panose="020B0A04020102020204" pitchFamily="34" charset="0"/>
      <p:bold r:id="rId88"/>
    </p:embeddedFont>
    <p:embeddedFont>
      <p:font typeface="Calibri" panose="020F0502020204030204" pitchFamily="34" charset="0"/>
      <p:regular r:id="rId89"/>
      <p:bold r:id="rId90"/>
      <p:italic r:id="rId91"/>
      <p:boldItalic r:id="rId9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D49C365-FC0E-4260-8C0C-81EDCA4E65FE}">
          <p14:sldIdLst>
            <p14:sldId id="293"/>
            <p14:sldId id="259"/>
            <p14:sldId id="345"/>
            <p14:sldId id="323"/>
            <p14:sldId id="296"/>
            <p14:sldId id="333"/>
            <p14:sldId id="343"/>
            <p14:sldId id="324"/>
          </p14:sldIdLst>
        </p14:section>
        <p14:section name="Untitled Section" id="{AB8AE4E2-3899-4442-A348-AC4AE0B850F0}">
          <p14:sldIdLst>
            <p14:sldId id="325"/>
            <p14:sldId id="349"/>
            <p14:sldId id="331"/>
            <p14:sldId id="328"/>
          </p14:sldIdLst>
        </p14:section>
        <p14:section name="Untitled Section" id="{F047154C-5917-418B-AC91-CEBCE3B48CAF}">
          <p14:sldIdLst>
            <p14:sldId id="346"/>
            <p14:sldId id="342"/>
            <p14:sldId id="332"/>
            <p14:sldId id="344"/>
            <p14:sldId id="385"/>
            <p14:sldId id="386"/>
            <p14:sldId id="387"/>
            <p14:sldId id="388"/>
            <p14:sldId id="372"/>
            <p14:sldId id="351"/>
            <p14:sldId id="350"/>
            <p14:sldId id="353"/>
            <p14:sldId id="354"/>
            <p14:sldId id="356"/>
            <p14:sldId id="357"/>
            <p14:sldId id="358"/>
            <p14:sldId id="360"/>
            <p14:sldId id="361"/>
            <p14:sldId id="363"/>
            <p14:sldId id="362"/>
            <p14:sldId id="355"/>
            <p14:sldId id="359"/>
            <p14:sldId id="366"/>
            <p14:sldId id="367"/>
            <p14:sldId id="368"/>
            <p14:sldId id="369"/>
            <p14:sldId id="371"/>
            <p14:sldId id="370"/>
            <p14:sldId id="373"/>
            <p14:sldId id="375"/>
            <p14:sldId id="374"/>
            <p14:sldId id="378"/>
            <p14:sldId id="377"/>
            <p14:sldId id="406"/>
            <p14:sldId id="379"/>
            <p14:sldId id="376"/>
            <p14:sldId id="380"/>
            <p14:sldId id="382"/>
            <p14:sldId id="383"/>
            <p14:sldId id="384"/>
            <p14:sldId id="381"/>
            <p14:sldId id="389"/>
            <p14:sldId id="394"/>
            <p14:sldId id="395"/>
            <p14:sldId id="390"/>
            <p14:sldId id="396"/>
            <p14:sldId id="397"/>
            <p14:sldId id="392"/>
            <p14:sldId id="398"/>
            <p14:sldId id="399"/>
            <p14:sldId id="391"/>
            <p14:sldId id="400"/>
            <p14:sldId id="401"/>
            <p14:sldId id="402"/>
            <p14:sldId id="403"/>
            <p14:sldId id="404"/>
            <p14:sldId id="405"/>
            <p14:sldId id="2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sssef Emad" initials="YE" lastIdx="1" clrIdx="0">
    <p:extLst>
      <p:ext uri="{19B8F6BF-5375-455C-9EA6-DF929625EA0E}">
        <p15:presenceInfo xmlns:p15="http://schemas.microsoft.com/office/powerpoint/2012/main" userId="c5a9f7b18fcb65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91F"/>
    <a:srgbClr val="F18A3E"/>
    <a:srgbClr val="FD8A22"/>
    <a:srgbClr val="D5713C"/>
    <a:srgbClr val="D8453E"/>
    <a:srgbClr val="F9AC6A"/>
    <a:srgbClr val="FFBB6F"/>
    <a:srgbClr val="D2DC4C"/>
    <a:srgbClr val="DAE372"/>
    <a:srgbClr val="3B28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94792" autoAdjust="0"/>
  </p:normalViewPr>
  <p:slideViewPr>
    <p:cSldViewPr>
      <p:cViewPr varScale="1">
        <p:scale>
          <a:sx n="99" d="100"/>
          <a:sy n="99" d="100"/>
        </p:scale>
        <p:origin x="581" y="8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handoutMaster" Target="handoutMasters/handoutMaster1.xml"/><Relationship Id="rId79" Type="http://schemas.openxmlformats.org/officeDocument/2006/relationships/font" Target="fonts/font5.fntdata"/><Relationship Id="rId5" Type="http://schemas.openxmlformats.org/officeDocument/2006/relationships/slide" Target="slides/slide3.xml"/><Relationship Id="rId90" Type="http://schemas.openxmlformats.org/officeDocument/2006/relationships/font" Target="fonts/font16.fntdata"/><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fntdata"/><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3.fntdata"/><Relationship Id="rId61" Type="http://schemas.openxmlformats.org/officeDocument/2006/relationships/slide" Target="slides/slide59.xml"/><Relationship Id="rId82"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2-27T00:43:01.016" idx="1">
    <p:pos x="5760" y="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2024-02-27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2024-02-27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2024-02-27</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16236" y="2543840"/>
            <a:ext cx="4471788" cy="189327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D8453E"/>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2024-02-27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2024-02-27</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557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2024-02-27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2024-02-27</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2557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2024-02-27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927149" y="2060848"/>
            <a:ext cx="5289702" cy="128775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450" name="Rectangle 449"/>
          <p:cNvSpPr/>
          <p:nvPr userDrawn="1"/>
        </p:nvSpPr>
        <p:spPr>
          <a:xfrm>
            <a:off x="0" y="0"/>
            <a:ext cx="9144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8" name="Group 97"/>
          <p:cNvGrpSpPr>
            <a:grpSpLocks noChangeAspect="1"/>
          </p:cNvGrpSpPr>
          <p:nvPr userDrawn="1"/>
        </p:nvGrpSpPr>
        <p:grpSpPr bwMode="auto">
          <a:xfrm>
            <a:off x="5936443" y="-11811"/>
            <a:ext cx="3207557" cy="6881622"/>
            <a:chOff x="1" y="2"/>
            <a:chExt cx="18459" cy="29702"/>
          </a:xfrm>
          <a:solidFill>
            <a:schemeClr val="bg1">
              <a:lumMod val="85000"/>
              <a:alpha val="7000"/>
            </a:schemeClr>
          </a:solidFill>
        </p:grpSpPr>
        <p:sp>
          <p:nvSpPr>
            <p:cNvPr id="39" name="Freeform 98"/>
            <p:cNvSpPr>
              <a:spLocks noEditPoints="1"/>
            </p:cNvSpPr>
            <p:nvPr/>
          </p:nvSpPr>
          <p:spPr bwMode="auto">
            <a:xfrm>
              <a:off x="613" y="3581"/>
              <a:ext cx="3876" cy="4475"/>
            </a:xfrm>
            <a:custGeom>
              <a:avLst/>
              <a:gdLst>
                <a:gd name="T0" fmla="*/ 1938 w 3876"/>
                <a:gd name="T1" fmla="*/ 4475 h 4475"/>
                <a:gd name="T2" fmla="*/ 1933 w 3876"/>
                <a:gd name="T3" fmla="*/ 4473 h 4475"/>
                <a:gd name="T4" fmla="*/ 0 w 3876"/>
                <a:gd name="T5" fmla="*/ 3355 h 4475"/>
                <a:gd name="T6" fmla="*/ 0 w 3876"/>
                <a:gd name="T7" fmla="*/ 1118 h 4475"/>
                <a:gd name="T8" fmla="*/ 2 w 3876"/>
                <a:gd name="T9" fmla="*/ 1115 h 4475"/>
                <a:gd name="T10" fmla="*/ 1938 w 3876"/>
                <a:gd name="T11" fmla="*/ 0 h 4475"/>
                <a:gd name="T12" fmla="*/ 1943 w 3876"/>
                <a:gd name="T13" fmla="*/ 3 h 4475"/>
                <a:gd name="T14" fmla="*/ 3876 w 3876"/>
                <a:gd name="T15" fmla="*/ 1118 h 4475"/>
                <a:gd name="T16" fmla="*/ 3876 w 3876"/>
                <a:gd name="T17" fmla="*/ 3355 h 4475"/>
                <a:gd name="T18" fmla="*/ 3871 w 3876"/>
                <a:gd name="T19" fmla="*/ 3358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5"/>
                  </a:lnTo>
                  <a:lnTo>
                    <a:pt x="0" y="1118"/>
                  </a:lnTo>
                  <a:lnTo>
                    <a:pt x="2" y="1115"/>
                  </a:lnTo>
                  <a:lnTo>
                    <a:pt x="1938" y="0"/>
                  </a:lnTo>
                  <a:lnTo>
                    <a:pt x="1943" y="3"/>
                  </a:lnTo>
                  <a:lnTo>
                    <a:pt x="3876" y="1118"/>
                  </a:lnTo>
                  <a:lnTo>
                    <a:pt x="3876" y="3355"/>
                  </a:lnTo>
                  <a:lnTo>
                    <a:pt x="3871" y="3358"/>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99"/>
            <p:cNvSpPr>
              <a:spLocks noEditPoints="1"/>
            </p:cNvSpPr>
            <p:nvPr/>
          </p:nvSpPr>
          <p:spPr bwMode="auto">
            <a:xfrm>
              <a:off x="4472" y="3581"/>
              <a:ext cx="3876" cy="4475"/>
            </a:xfrm>
            <a:custGeom>
              <a:avLst/>
              <a:gdLst>
                <a:gd name="T0" fmla="*/ 1938 w 3876"/>
                <a:gd name="T1" fmla="*/ 4475 h 4475"/>
                <a:gd name="T2" fmla="*/ 1933 w 3876"/>
                <a:gd name="T3" fmla="*/ 4473 h 4475"/>
                <a:gd name="T4" fmla="*/ 0 w 3876"/>
                <a:gd name="T5" fmla="*/ 3355 h 4475"/>
                <a:gd name="T6" fmla="*/ 0 w 3876"/>
                <a:gd name="T7" fmla="*/ 1118 h 4475"/>
                <a:gd name="T8" fmla="*/ 5 w 3876"/>
                <a:gd name="T9" fmla="*/ 1115 h 4475"/>
                <a:gd name="T10" fmla="*/ 1938 w 3876"/>
                <a:gd name="T11" fmla="*/ 0 h 4475"/>
                <a:gd name="T12" fmla="*/ 1943 w 3876"/>
                <a:gd name="T13" fmla="*/ 3 h 4475"/>
                <a:gd name="T14" fmla="*/ 3876 w 3876"/>
                <a:gd name="T15" fmla="*/ 1118 h 4475"/>
                <a:gd name="T16" fmla="*/ 3876 w 3876"/>
                <a:gd name="T17" fmla="*/ 3355 h 4475"/>
                <a:gd name="T18" fmla="*/ 3871 w 3876"/>
                <a:gd name="T19" fmla="*/ 3358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5"/>
                  </a:lnTo>
                  <a:lnTo>
                    <a:pt x="0" y="1118"/>
                  </a:lnTo>
                  <a:lnTo>
                    <a:pt x="5" y="1115"/>
                  </a:lnTo>
                  <a:lnTo>
                    <a:pt x="1938" y="0"/>
                  </a:lnTo>
                  <a:lnTo>
                    <a:pt x="1943" y="3"/>
                  </a:lnTo>
                  <a:lnTo>
                    <a:pt x="3876" y="1118"/>
                  </a:lnTo>
                  <a:lnTo>
                    <a:pt x="3876" y="3355"/>
                  </a:lnTo>
                  <a:lnTo>
                    <a:pt x="3871" y="3358"/>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100"/>
            <p:cNvSpPr>
              <a:spLocks noEditPoints="1"/>
            </p:cNvSpPr>
            <p:nvPr/>
          </p:nvSpPr>
          <p:spPr bwMode="auto">
            <a:xfrm>
              <a:off x="8331" y="3581"/>
              <a:ext cx="3876" cy="4475"/>
            </a:xfrm>
            <a:custGeom>
              <a:avLst/>
              <a:gdLst>
                <a:gd name="T0" fmla="*/ 1938 w 3876"/>
                <a:gd name="T1" fmla="*/ 4475 h 4475"/>
                <a:gd name="T2" fmla="*/ 1933 w 3876"/>
                <a:gd name="T3" fmla="*/ 4473 h 4475"/>
                <a:gd name="T4" fmla="*/ 0 w 3876"/>
                <a:gd name="T5" fmla="*/ 3355 h 4475"/>
                <a:gd name="T6" fmla="*/ 0 w 3876"/>
                <a:gd name="T7" fmla="*/ 1118 h 4475"/>
                <a:gd name="T8" fmla="*/ 3 w 3876"/>
                <a:gd name="T9" fmla="*/ 1115 h 4475"/>
                <a:gd name="T10" fmla="*/ 1938 w 3876"/>
                <a:gd name="T11" fmla="*/ 0 h 4475"/>
                <a:gd name="T12" fmla="*/ 1943 w 3876"/>
                <a:gd name="T13" fmla="*/ 3 h 4475"/>
                <a:gd name="T14" fmla="*/ 3876 w 3876"/>
                <a:gd name="T15" fmla="*/ 1118 h 4475"/>
                <a:gd name="T16" fmla="*/ 3876 w 3876"/>
                <a:gd name="T17" fmla="*/ 3355 h 4475"/>
                <a:gd name="T18" fmla="*/ 3871 w 3876"/>
                <a:gd name="T19" fmla="*/ 3358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5"/>
                  </a:lnTo>
                  <a:lnTo>
                    <a:pt x="0" y="1118"/>
                  </a:lnTo>
                  <a:lnTo>
                    <a:pt x="3" y="1115"/>
                  </a:lnTo>
                  <a:lnTo>
                    <a:pt x="1938" y="0"/>
                  </a:lnTo>
                  <a:lnTo>
                    <a:pt x="1943" y="3"/>
                  </a:lnTo>
                  <a:lnTo>
                    <a:pt x="3876" y="1118"/>
                  </a:lnTo>
                  <a:lnTo>
                    <a:pt x="3876" y="3355"/>
                  </a:lnTo>
                  <a:lnTo>
                    <a:pt x="3871" y="3358"/>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101"/>
            <p:cNvSpPr>
              <a:spLocks noEditPoints="1"/>
            </p:cNvSpPr>
            <p:nvPr/>
          </p:nvSpPr>
          <p:spPr bwMode="auto">
            <a:xfrm>
              <a:off x="12190" y="3581"/>
              <a:ext cx="3876" cy="4475"/>
            </a:xfrm>
            <a:custGeom>
              <a:avLst/>
              <a:gdLst>
                <a:gd name="T0" fmla="*/ 1938 w 3876"/>
                <a:gd name="T1" fmla="*/ 4475 h 4475"/>
                <a:gd name="T2" fmla="*/ 1933 w 3876"/>
                <a:gd name="T3" fmla="*/ 4473 h 4475"/>
                <a:gd name="T4" fmla="*/ 0 w 3876"/>
                <a:gd name="T5" fmla="*/ 3355 h 4475"/>
                <a:gd name="T6" fmla="*/ 0 w 3876"/>
                <a:gd name="T7" fmla="*/ 1118 h 4475"/>
                <a:gd name="T8" fmla="*/ 5 w 3876"/>
                <a:gd name="T9" fmla="*/ 1115 h 4475"/>
                <a:gd name="T10" fmla="*/ 1938 w 3876"/>
                <a:gd name="T11" fmla="*/ 0 h 4475"/>
                <a:gd name="T12" fmla="*/ 1943 w 3876"/>
                <a:gd name="T13" fmla="*/ 3 h 4475"/>
                <a:gd name="T14" fmla="*/ 3876 w 3876"/>
                <a:gd name="T15" fmla="*/ 1118 h 4475"/>
                <a:gd name="T16" fmla="*/ 3876 w 3876"/>
                <a:gd name="T17" fmla="*/ 3355 h 4475"/>
                <a:gd name="T18" fmla="*/ 3871 w 3876"/>
                <a:gd name="T19" fmla="*/ 3358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5"/>
                  </a:lnTo>
                  <a:lnTo>
                    <a:pt x="0" y="1118"/>
                  </a:lnTo>
                  <a:lnTo>
                    <a:pt x="5" y="1115"/>
                  </a:lnTo>
                  <a:lnTo>
                    <a:pt x="1938" y="0"/>
                  </a:lnTo>
                  <a:lnTo>
                    <a:pt x="1943" y="3"/>
                  </a:lnTo>
                  <a:lnTo>
                    <a:pt x="3876" y="1118"/>
                  </a:lnTo>
                  <a:lnTo>
                    <a:pt x="3876" y="3355"/>
                  </a:lnTo>
                  <a:lnTo>
                    <a:pt x="3871" y="3358"/>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02"/>
            <p:cNvSpPr>
              <a:spLocks noEditPoints="1"/>
            </p:cNvSpPr>
            <p:nvPr/>
          </p:nvSpPr>
          <p:spPr bwMode="auto">
            <a:xfrm>
              <a:off x="2541" y="6922"/>
              <a:ext cx="3876" cy="4475"/>
            </a:xfrm>
            <a:custGeom>
              <a:avLst/>
              <a:gdLst>
                <a:gd name="T0" fmla="*/ 1938 w 3876"/>
                <a:gd name="T1" fmla="*/ 4475 h 4475"/>
                <a:gd name="T2" fmla="*/ 1936 w 3876"/>
                <a:gd name="T3" fmla="*/ 4473 h 4475"/>
                <a:gd name="T4" fmla="*/ 0 w 3876"/>
                <a:gd name="T5" fmla="*/ 3358 h 4475"/>
                <a:gd name="T6" fmla="*/ 0 w 3876"/>
                <a:gd name="T7" fmla="*/ 1120 h 4475"/>
                <a:gd name="T8" fmla="*/ 5 w 3876"/>
                <a:gd name="T9" fmla="*/ 1118 h 4475"/>
                <a:gd name="T10" fmla="*/ 1938 w 3876"/>
                <a:gd name="T11" fmla="*/ 0 h 4475"/>
                <a:gd name="T12" fmla="*/ 1943 w 3876"/>
                <a:gd name="T13" fmla="*/ 3 h 4475"/>
                <a:gd name="T14" fmla="*/ 3876 w 3876"/>
                <a:gd name="T15" fmla="*/ 1120 h 4475"/>
                <a:gd name="T16" fmla="*/ 3876 w 3876"/>
                <a:gd name="T17" fmla="*/ 3358 h 4475"/>
                <a:gd name="T18" fmla="*/ 3874 w 3876"/>
                <a:gd name="T19" fmla="*/ 3360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6" y="4473"/>
                  </a:lnTo>
                  <a:lnTo>
                    <a:pt x="0" y="3358"/>
                  </a:lnTo>
                  <a:lnTo>
                    <a:pt x="0" y="1120"/>
                  </a:lnTo>
                  <a:lnTo>
                    <a:pt x="5" y="1118"/>
                  </a:lnTo>
                  <a:lnTo>
                    <a:pt x="1938" y="0"/>
                  </a:lnTo>
                  <a:lnTo>
                    <a:pt x="1943" y="3"/>
                  </a:lnTo>
                  <a:lnTo>
                    <a:pt x="3876" y="1120"/>
                  </a:lnTo>
                  <a:lnTo>
                    <a:pt x="3876" y="3358"/>
                  </a:lnTo>
                  <a:lnTo>
                    <a:pt x="3874" y="3360"/>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03"/>
            <p:cNvSpPr>
              <a:spLocks noEditPoints="1"/>
            </p:cNvSpPr>
            <p:nvPr/>
          </p:nvSpPr>
          <p:spPr bwMode="auto">
            <a:xfrm>
              <a:off x="6400" y="6922"/>
              <a:ext cx="3876" cy="4475"/>
            </a:xfrm>
            <a:custGeom>
              <a:avLst/>
              <a:gdLst>
                <a:gd name="T0" fmla="*/ 1938 w 3876"/>
                <a:gd name="T1" fmla="*/ 4475 h 4475"/>
                <a:gd name="T2" fmla="*/ 1934 w 3876"/>
                <a:gd name="T3" fmla="*/ 4473 h 4475"/>
                <a:gd name="T4" fmla="*/ 0 w 3876"/>
                <a:gd name="T5" fmla="*/ 3358 h 4475"/>
                <a:gd name="T6" fmla="*/ 0 w 3876"/>
                <a:gd name="T7" fmla="*/ 1120 h 4475"/>
                <a:gd name="T8" fmla="*/ 5 w 3876"/>
                <a:gd name="T9" fmla="*/ 1118 h 4475"/>
                <a:gd name="T10" fmla="*/ 1938 w 3876"/>
                <a:gd name="T11" fmla="*/ 0 h 4475"/>
                <a:gd name="T12" fmla="*/ 1943 w 3876"/>
                <a:gd name="T13" fmla="*/ 3 h 4475"/>
                <a:gd name="T14" fmla="*/ 3876 w 3876"/>
                <a:gd name="T15" fmla="*/ 1120 h 4475"/>
                <a:gd name="T16" fmla="*/ 3876 w 3876"/>
                <a:gd name="T17" fmla="*/ 3358 h 4475"/>
                <a:gd name="T18" fmla="*/ 3874 w 3876"/>
                <a:gd name="T19" fmla="*/ 3360 h 4475"/>
                <a:gd name="T20" fmla="*/ 1938 w 3876"/>
                <a:gd name="T21" fmla="*/ 4475 h 4475"/>
                <a:gd name="T22" fmla="*/ 17 w 3876"/>
                <a:gd name="T23" fmla="*/ 3346 h 4475"/>
                <a:gd name="T24" fmla="*/ 1938 w 3876"/>
                <a:gd name="T25" fmla="*/ 4456 h 4475"/>
                <a:gd name="T26" fmla="*/ 3860 w 3876"/>
                <a:gd name="T27" fmla="*/ 3346 h 4475"/>
                <a:gd name="T28" fmla="*/ 3860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4" y="4473"/>
                  </a:lnTo>
                  <a:lnTo>
                    <a:pt x="0" y="3358"/>
                  </a:lnTo>
                  <a:lnTo>
                    <a:pt x="0" y="1120"/>
                  </a:lnTo>
                  <a:lnTo>
                    <a:pt x="5" y="1118"/>
                  </a:lnTo>
                  <a:lnTo>
                    <a:pt x="1938" y="0"/>
                  </a:lnTo>
                  <a:lnTo>
                    <a:pt x="1943" y="3"/>
                  </a:lnTo>
                  <a:lnTo>
                    <a:pt x="3876" y="1120"/>
                  </a:lnTo>
                  <a:lnTo>
                    <a:pt x="3876" y="3358"/>
                  </a:lnTo>
                  <a:lnTo>
                    <a:pt x="3874" y="3360"/>
                  </a:lnTo>
                  <a:lnTo>
                    <a:pt x="1938" y="4475"/>
                  </a:lnTo>
                  <a:close/>
                  <a:moveTo>
                    <a:pt x="17" y="3346"/>
                  </a:moveTo>
                  <a:lnTo>
                    <a:pt x="1938" y="4456"/>
                  </a:lnTo>
                  <a:lnTo>
                    <a:pt x="3860" y="3346"/>
                  </a:lnTo>
                  <a:lnTo>
                    <a:pt x="3860"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04"/>
            <p:cNvSpPr>
              <a:spLocks noEditPoints="1"/>
            </p:cNvSpPr>
            <p:nvPr/>
          </p:nvSpPr>
          <p:spPr bwMode="auto">
            <a:xfrm>
              <a:off x="10260" y="6922"/>
              <a:ext cx="3875" cy="4475"/>
            </a:xfrm>
            <a:custGeom>
              <a:avLst/>
              <a:gdLst>
                <a:gd name="T0" fmla="*/ 1937 w 3875"/>
                <a:gd name="T1" fmla="*/ 4475 h 4475"/>
                <a:gd name="T2" fmla="*/ 1935 w 3875"/>
                <a:gd name="T3" fmla="*/ 4473 h 4475"/>
                <a:gd name="T4" fmla="*/ 0 w 3875"/>
                <a:gd name="T5" fmla="*/ 3358 h 4475"/>
                <a:gd name="T6" fmla="*/ 0 w 3875"/>
                <a:gd name="T7" fmla="*/ 1120 h 4475"/>
                <a:gd name="T8" fmla="*/ 4 w 3875"/>
                <a:gd name="T9" fmla="*/ 1118 h 4475"/>
                <a:gd name="T10" fmla="*/ 1937 w 3875"/>
                <a:gd name="T11" fmla="*/ 0 h 4475"/>
                <a:gd name="T12" fmla="*/ 1942 w 3875"/>
                <a:gd name="T13" fmla="*/ 3 h 4475"/>
                <a:gd name="T14" fmla="*/ 3875 w 3875"/>
                <a:gd name="T15" fmla="*/ 1120 h 4475"/>
                <a:gd name="T16" fmla="*/ 3875 w 3875"/>
                <a:gd name="T17" fmla="*/ 3358 h 4475"/>
                <a:gd name="T18" fmla="*/ 3873 w 3875"/>
                <a:gd name="T19" fmla="*/ 3360 h 4475"/>
                <a:gd name="T20" fmla="*/ 1937 w 3875"/>
                <a:gd name="T21" fmla="*/ 4475 h 4475"/>
                <a:gd name="T22" fmla="*/ 16 w 3875"/>
                <a:gd name="T23" fmla="*/ 3346 h 4475"/>
                <a:gd name="T24" fmla="*/ 1937 w 3875"/>
                <a:gd name="T25" fmla="*/ 4456 h 4475"/>
                <a:gd name="T26" fmla="*/ 3859 w 3875"/>
                <a:gd name="T27" fmla="*/ 3346 h 4475"/>
                <a:gd name="T28" fmla="*/ 3859 w 3875"/>
                <a:gd name="T29" fmla="*/ 1130 h 4475"/>
                <a:gd name="T30" fmla="*/ 1937 w 3875"/>
                <a:gd name="T31" fmla="*/ 19 h 4475"/>
                <a:gd name="T32" fmla="*/ 16 w 3875"/>
                <a:gd name="T33" fmla="*/ 1130 h 4475"/>
                <a:gd name="T34" fmla="*/ 16 w 3875"/>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5" h="4475">
                  <a:moveTo>
                    <a:pt x="1937" y="4475"/>
                  </a:moveTo>
                  <a:lnTo>
                    <a:pt x="1935" y="4473"/>
                  </a:lnTo>
                  <a:lnTo>
                    <a:pt x="0" y="3358"/>
                  </a:lnTo>
                  <a:lnTo>
                    <a:pt x="0" y="1120"/>
                  </a:lnTo>
                  <a:lnTo>
                    <a:pt x="4" y="1118"/>
                  </a:lnTo>
                  <a:lnTo>
                    <a:pt x="1937" y="0"/>
                  </a:lnTo>
                  <a:lnTo>
                    <a:pt x="1942" y="3"/>
                  </a:lnTo>
                  <a:lnTo>
                    <a:pt x="3875" y="1120"/>
                  </a:lnTo>
                  <a:lnTo>
                    <a:pt x="3875" y="3358"/>
                  </a:lnTo>
                  <a:lnTo>
                    <a:pt x="3873" y="3360"/>
                  </a:lnTo>
                  <a:lnTo>
                    <a:pt x="1937" y="4475"/>
                  </a:lnTo>
                  <a:close/>
                  <a:moveTo>
                    <a:pt x="16" y="3346"/>
                  </a:moveTo>
                  <a:lnTo>
                    <a:pt x="1937" y="4456"/>
                  </a:lnTo>
                  <a:lnTo>
                    <a:pt x="3859" y="3346"/>
                  </a:lnTo>
                  <a:lnTo>
                    <a:pt x="3859" y="1130"/>
                  </a:lnTo>
                  <a:lnTo>
                    <a:pt x="1937" y="19"/>
                  </a:lnTo>
                  <a:lnTo>
                    <a:pt x="16" y="1130"/>
                  </a:lnTo>
                  <a:lnTo>
                    <a:pt x="16"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105"/>
            <p:cNvSpPr>
              <a:spLocks noEditPoints="1"/>
            </p:cNvSpPr>
            <p:nvPr/>
          </p:nvSpPr>
          <p:spPr bwMode="auto">
            <a:xfrm>
              <a:off x="14119" y="6922"/>
              <a:ext cx="3875" cy="4475"/>
            </a:xfrm>
            <a:custGeom>
              <a:avLst/>
              <a:gdLst>
                <a:gd name="T0" fmla="*/ 1937 w 3875"/>
                <a:gd name="T1" fmla="*/ 4475 h 4475"/>
                <a:gd name="T2" fmla="*/ 1933 w 3875"/>
                <a:gd name="T3" fmla="*/ 4473 h 4475"/>
                <a:gd name="T4" fmla="*/ 0 w 3875"/>
                <a:gd name="T5" fmla="*/ 3358 h 4475"/>
                <a:gd name="T6" fmla="*/ 0 w 3875"/>
                <a:gd name="T7" fmla="*/ 1120 h 4475"/>
                <a:gd name="T8" fmla="*/ 4 w 3875"/>
                <a:gd name="T9" fmla="*/ 1118 h 4475"/>
                <a:gd name="T10" fmla="*/ 1937 w 3875"/>
                <a:gd name="T11" fmla="*/ 0 h 4475"/>
                <a:gd name="T12" fmla="*/ 1942 w 3875"/>
                <a:gd name="T13" fmla="*/ 3 h 4475"/>
                <a:gd name="T14" fmla="*/ 3875 w 3875"/>
                <a:gd name="T15" fmla="*/ 1120 h 4475"/>
                <a:gd name="T16" fmla="*/ 3875 w 3875"/>
                <a:gd name="T17" fmla="*/ 3358 h 4475"/>
                <a:gd name="T18" fmla="*/ 3873 w 3875"/>
                <a:gd name="T19" fmla="*/ 3360 h 4475"/>
                <a:gd name="T20" fmla="*/ 1937 w 3875"/>
                <a:gd name="T21" fmla="*/ 4475 h 4475"/>
                <a:gd name="T22" fmla="*/ 16 w 3875"/>
                <a:gd name="T23" fmla="*/ 3346 h 4475"/>
                <a:gd name="T24" fmla="*/ 1937 w 3875"/>
                <a:gd name="T25" fmla="*/ 4456 h 4475"/>
                <a:gd name="T26" fmla="*/ 3859 w 3875"/>
                <a:gd name="T27" fmla="*/ 3346 h 4475"/>
                <a:gd name="T28" fmla="*/ 3859 w 3875"/>
                <a:gd name="T29" fmla="*/ 1130 h 4475"/>
                <a:gd name="T30" fmla="*/ 1937 w 3875"/>
                <a:gd name="T31" fmla="*/ 19 h 4475"/>
                <a:gd name="T32" fmla="*/ 16 w 3875"/>
                <a:gd name="T33" fmla="*/ 1130 h 4475"/>
                <a:gd name="T34" fmla="*/ 16 w 3875"/>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5" h="4475">
                  <a:moveTo>
                    <a:pt x="1937" y="4475"/>
                  </a:moveTo>
                  <a:lnTo>
                    <a:pt x="1933" y="4473"/>
                  </a:lnTo>
                  <a:lnTo>
                    <a:pt x="0" y="3358"/>
                  </a:lnTo>
                  <a:lnTo>
                    <a:pt x="0" y="1120"/>
                  </a:lnTo>
                  <a:lnTo>
                    <a:pt x="4" y="1118"/>
                  </a:lnTo>
                  <a:lnTo>
                    <a:pt x="1937" y="0"/>
                  </a:lnTo>
                  <a:lnTo>
                    <a:pt x="1942" y="3"/>
                  </a:lnTo>
                  <a:lnTo>
                    <a:pt x="3875" y="1120"/>
                  </a:lnTo>
                  <a:lnTo>
                    <a:pt x="3875" y="3358"/>
                  </a:lnTo>
                  <a:lnTo>
                    <a:pt x="3873" y="3360"/>
                  </a:lnTo>
                  <a:lnTo>
                    <a:pt x="1937" y="4475"/>
                  </a:lnTo>
                  <a:close/>
                  <a:moveTo>
                    <a:pt x="16" y="3346"/>
                  </a:moveTo>
                  <a:lnTo>
                    <a:pt x="1937" y="4456"/>
                  </a:lnTo>
                  <a:lnTo>
                    <a:pt x="3859" y="3346"/>
                  </a:lnTo>
                  <a:lnTo>
                    <a:pt x="3859" y="1130"/>
                  </a:lnTo>
                  <a:lnTo>
                    <a:pt x="1937" y="19"/>
                  </a:lnTo>
                  <a:lnTo>
                    <a:pt x="16" y="1130"/>
                  </a:lnTo>
                  <a:lnTo>
                    <a:pt x="16"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106"/>
            <p:cNvSpPr>
              <a:spLocks/>
            </p:cNvSpPr>
            <p:nvPr/>
          </p:nvSpPr>
          <p:spPr bwMode="auto">
            <a:xfrm>
              <a:off x="17978" y="7763"/>
              <a:ext cx="482" cy="2793"/>
            </a:xfrm>
            <a:custGeom>
              <a:avLst/>
              <a:gdLst>
                <a:gd name="T0" fmla="*/ 482 w 482"/>
                <a:gd name="T1" fmla="*/ 2774 h 2793"/>
                <a:gd name="T2" fmla="*/ 16 w 482"/>
                <a:gd name="T3" fmla="*/ 2505 h 2793"/>
                <a:gd name="T4" fmla="*/ 16 w 482"/>
                <a:gd name="T5" fmla="*/ 289 h 2793"/>
                <a:gd name="T6" fmla="*/ 482 w 482"/>
                <a:gd name="T7" fmla="*/ 19 h 2793"/>
                <a:gd name="T8" fmla="*/ 482 w 482"/>
                <a:gd name="T9" fmla="*/ 0 h 2793"/>
                <a:gd name="T10" fmla="*/ 4 w 482"/>
                <a:gd name="T11" fmla="*/ 277 h 2793"/>
                <a:gd name="T12" fmla="*/ 0 w 482"/>
                <a:gd name="T13" fmla="*/ 279 h 2793"/>
                <a:gd name="T14" fmla="*/ 0 w 482"/>
                <a:gd name="T15" fmla="*/ 2517 h 2793"/>
                <a:gd name="T16" fmla="*/ 482 w 482"/>
                <a:gd name="T17" fmla="*/ 2793 h 2793"/>
                <a:gd name="T18" fmla="*/ 482 w 482"/>
                <a:gd name="T19" fmla="*/ 2774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2" h="2793">
                  <a:moveTo>
                    <a:pt x="482" y="2774"/>
                  </a:moveTo>
                  <a:lnTo>
                    <a:pt x="16" y="2505"/>
                  </a:lnTo>
                  <a:lnTo>
                    <a:pt x="16" y="289"/>
                  </a:lnTo>
                  <a:lnTo>
                    <a:pt x="482" y="19"/>
                  </a:lnTo>
                  <a:lnTo>
                    <a:pt x="482" y="0"/>
                  </a:lnTo>
                  <a:lnTo>
                    <a:pt x="4" y="277"/>
                  </a:lnTo>
                  <a:lnTo>
                    <a:pt x="0" y="279"/>
                  </a:lnTo>
                  <a:lnTo>
                    <a:pt x="0" y="2517"/>
                  </a:lnTo>
                  <a:lnTo>
                    <a:pt x="482" y="2793"/>
                  </a:lnTo>
                  <a:lnTo>
                    <a:pt x="482" y="27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107"/>
            <p:cNvSpPr>
              <a:spLocks noEditPoints="1"/>
            </p:cNvSpPr>
            <p:nvPr/>
          </p:nvSpPr>
          <p:spPr bwMode="auto">
            <a:xfrm>
              <a:off x="8331" y="10263"/>
              <a:ext cx="3876" cy="4475"/>
            </a:xfrm>
            <a:custGeom>
              <a:avLst/>
              <a:gdLst>
                <a:gd name="T0" fmla="*/ 1938 w 3876"/>
                <a:gd name="T1" fmla="*/ 4475 h 4475"/>
                <a:gd name="T2" fmla="*/ 1933 w 3876"/>
                <a:gd name="T3" fmla="*/ 4473 h 4475"/>
                <a:gd name="T4" fmla="*/ 0 w 3876"/>
                <a:gd name="T5" fmla="*/ 3358 h 4475"/>
                <a:gd name="T6" fmla="*/ 0 w 3876"/>
                <a:gd name="T7" fmla="*/ 1120 h 4475"/>
                <a:gd name="T8" fmla="*/ 3 w 3876"/>
                <a:gd name="T9" fmla="*/ 1118 h 4475"/>
                <a:gd name="T10" fmla="*/ 1938 w 3876"/>
                <a:gd name="T11" fmla="*/ 0 h 4475"/>
                <a:gd name="T12" fmla="*/ 1943 w 3876"/>
                <a:gd name="T13" fmla="*/ 3 h 4475"/>
                <a:gd name="T14" fmla="*/ 3876 w 3876"/>
                <a:gd name="T15" fmla="*/ 1120 h 4475"/>
                <a:gd name="T16" fmla="*/ 3876 w 3876"/>
                <a:gd name="T17" fmla="*/ 3358 h 4475"/>
                <a:gd name="T18" fmla="*/ 3871 w 3876"/>
                <a:gd name="T19" fmla="*/ 3360 h 4475"/>
                <a:gd name="T20" fmla="*/ 1938 w 3876"/>
                <a:gd name="T21" fmla="*/ 4475 h 4475"/>
                <a:gd name="T22" fmla="*/ 17 w 3876"/>
                <a:gd name="T23" fmla="*/ 3348 h 4475"/>
                <a:gd name="T24" fmla="*/ 1938 w 3876"/>
                <a:gd name="T25" fmla="*/ 4456 h 4475"/>
                <a:gd name="T26" fmla="*/ 3859 w 3876"/>
                <a:gd name="T27" fmla="*/ 3348 h 4475"/>
                <a:gd name="T28" fmla="*/ 3859 w 3876"/>
                <a:gd name="T29" fmla="*/ 1130 h 4475"/>
                <a:gd name="T30" fmla="*/ 1938 w 3876"/>
                <a:gd name="T31" fmla="*/ 21 h 4475"/>
                <a:gd name="T32" fmla="*/ 17 w 3876"/>
                <a:gd name="T33" fmla="*/ 1130 h 4475"/>
                <a:gd name="T34" fmla="*/ 17 w 3876"/>
                <a:gd name="T35" fmla="*/ 3348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8"/>
                  </a:lnTo>
                  <a:lnTo>
                    <a:pt x="0" y="1120"/>
                  </a:lnTo>
                  <a:lnTo>
                    <a:pt x="3" y="1118"/>
                  </a:lnTo>
                  <a:lnTo>
                    <a:pt x="1938" y="0"/>
                  </a:lnTo>
                  <a:lnTo>
                    <a:pt x="1943" y="3"/>
                  </a:lnTo>
                  <a:lnTo>
                    <a:pt x="3876" y="1120"/>
                  </a:lnTo>
                  <a:lnTo>
                    <a:pt x="3876" y="3358"/>
                  </a:lnTo>
                  <a:lnTo>
                    <a:pt x="3871" y="3360"/>
                  </a:lnTo>
                  <a:lnTo>
                    <a:pt x="1938" y="4475"/>
                  </a:lnTo>
                  <a:close/>
                  <a:moveTo>
                    <a:pt x="17" y="3348"/>
                  </a:moveTo>
                  <a:lnTo>
                    <a:pt x="1938" y="4456"/>
                  </a:lnTo>
                  <a:lnTo>
                    <a:pt x="3859" y="3348"/>
                  </a:lnTo>
                  <a:lnTo>
                    <a:pt x="3859" y="1130"/>
                  </a:lnTo>
                  <a:lnTo>
                    <a:pt x="1938" y="21"/>
                  </a:lnTo>
                  <a:lnTo>
                    <a:pt x="17" y="1130"/>
                  </a:lnTo>
                  <a:lnTo>
                    <a:pt x="17" y="33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108"/>
            <p:cNvSpPr>
              <a:spLocks noEditPoints="1"/>
            </p:cNvSpPr>
            <p:nvPr/>
          </p:nvSpPr>
          <p:spPr bwMode="auto">
            <a:xfrm>
              <a:off x="12190" y="10263"/>
              <a:ext cx="3876" cy="4475"/>
            </a:xfrm>
            <a:custGeom>
              <a:avLst/>
              <a:gdLst>
                <a:gd name="T0" fmla="*/ 1938 w 3876"/>
                <a:gd name="T1" fmla="*/ 4475 h 4475"/>
                <a:gd name="T2" fmla="*/ 1933 w 3876"/>
                <a:gd name="T3" fmla="*/ 4473 h 4475"/>
                <a:gd name="T4" fmla="*/ 0 w 3876"/>
                <a:gd name="T5" fmla="*/ 3358 h 4475"/>
                <a:gd name="T6" fmla="*/ 0 w 3876"/>
                <a:gd name="T7" fmla="*/ 1120 h 4475"/>
                <a:gd name="T8" fmla="*/ 5 w 3876"/>
                <a:gd name="T9" fmla="*/ 1118 h 4475"/>
                <a:gd name="T10" fmla="*/ 1938 w 3876"/>
                <a:gd name="T11" fmla="*/ 0 h 4475"/>
                <a:gd name="T12" fmla="*/ 1943 w 3876"/>
                <a:gd name="T13" fmla="*/ 3 h 4475"/>
                <a:gd name="T14" fmla="*/ 3876 w 3876"/>
                <a:gd name="T15" fmla="*/ 1120 h 4475"/>
                <a:gd name="T16" fmla="*/ 3876 w 3876"/>
                <a:gd name="T17" fmla="*/ 3358 h 4475"/>
                <a:gd name="T18" fmla="*/ 3871 w 3876"/>
                <a:gd name="T19" fmla="*/ 3360 h 4475"/>
                <a:gd name="T20" fmla="*/ 1938 w 3876"/>
                <a:gd name="T21" fmla="*/ 4475 h 4475"/>
                <a:gd name="T22" fmla="*/ 17 w 3876"/>
                <a:gd name="T23" fmla="*/ 3348 h 4475"/>
                <a:gd name="T24" fmla="*/ 1938 w 3876"/>
                <a:gd name="T25" fmla="*/ 4456 h 4475"/>
                <a:gd name="T26" fmla="*/ 3859 w 3876"/>
                <a:gd name="T27" fmla="*/ 3348 h 4475"/>
                <a:gd name="T28" fmla="*/ 3859 w 3876"/>
                <a:gd name="T29" fmla="*/ 1130 h 4475"/>
                <a:gd name="T30" fmla="*/ 1938 w 3876"/>
                <a:gd name="T31" fmla="*/ 21 h 4475"/>
                <a:gd name="T32" fmla="*/ 17 w 3876"/>
                <a:gd name="T33" fmla="*/ 1130 h 4475"/>
                <a:gd name="T34" fmla="*/ 17 w 3876"/>
                <a:gd name="T35" fmla="*/ 3348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8"/>
                  </a:lnTo>
                  <a:lnTo>
                    <a:pt x="0" y="1120"/>
                  </a:lnTo>
                  <a:lnTo>
                    <a:pt x="5" y="1118"/>
                  </a:lnTo>
                  <a:lnTo>
                    <a:pt x="1938" y="0"/>
                  </a:lnTo>
                  <a:lnTo>
                    <a:pt x="1943" y="3"/>
                  </a:lnTo>
                  <a:lnTo>
                    <a:pt x="3876" y="1120"/>
                  </a:lnTo>
                  <a:lnTo>
                    <a:pt x="3876" y="3358"/>
                  </a:lnTo>
                  <a:lnTo>
                    <a:pt x="3871" y="3360"/>
                  </a:lnTo>
                  <a:lnTo>
                    <a:pt x="1938" y="4475"/>
                  </a:lnTo>
                  <a:close/>
                  <a:moveTo>
                    <a:pt x="17" y="3348"/>
                  </a:moveTo>
                  <a:lnTo>
                    <a:pt x="1938" y="4456"/>
                  </a:lnTo>
                  <a:lnTo>
                    <a:pt x="3859" y="3348"/>
                  </a:lnTo>
                  <a:lnTo>
                    <a:pt x="3859" y="1130"/>
                  </a:lnTo>
                  <a:lnTo>
                    <a:pt x="1938" y="21"/>
                  </a:lnTo>
                  <a:lnTo>
                    <a:pt x="17" y="1130"/>
                  </a:lnTo>
                  <a:lnTo>
                    <a:pt x="17" y="33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09"/>
            <p:cNvSpPr>
              <a:spLocks/>
            </p:cNvSpPr>
            <p:nvPr/>
          </p:nvSpPr>
          <p:spPr bwMode="auto">
            <a:xfrm>
              <a:off x="16049" y="10263"/>
              <a:ext cx="2411" cy="4475"/>
            </a:xfrm>
            <a:custGeom>
              <a:avLst/>
              <a:gdLst>
                <a:gd name="T0" fmla="*/ 2411 w 2411"/>
                <a:gd name="T1" fmla="*/ 4182 h 4475"/>
                <a:gd name="T2" fmla="*/ 1938 w 2411"/>
                <a:gd name="T3" fmla="*/ 4456 h 4475"/>
                <a:gd name="T4" fmla="*/ 17 w 2411"/>
                <a:gd name="T5" fmla="*/ 3348 h 4475"/>
                <a:gd name="T6" fmla="*/ 17 w 2411"/>
                <a:gd name="T7" fmla="*/ 1130 h 4475"/>
                <a:gd name="T8" fmla="*/ 1938 w 2411"/>
                <a:gd name="T9" fmla="*/ 21 h 4475"/>
                <a:gd name="T10" fmla="*/ 2411 w 2411"/>
                <a:gd name="T11" fmla="*/ 293 h 4475"/>
                <a:gd name="T12" fmla="*/ 2411 w 2411"/>
                <a:gd name="T13" fmla="*/ 274 h 4475"/>
                <a:gd name="T14" fmla="*/ 1943 w 2411"/>
                <a:gd name="T15" fmla="*/ 3 h 4475"/>
                <a:gd name="T16" fmla="*/ 1938 w 2411"/>
                <a:gd name="T17" fmla="*/ 0 h 4475"/>
                <a:gd name="T18" fmla="*/ 3 w 2411"/>
                <a:gd name="T19" fmla="*/ 1118 h 4475"/>
                <a:gd name="T20" fmla="*/ 0 w 2411"/>
                <a:gd name="T21" fmla="*/ 1120 h 4475"/>
                <a:gd name="T22" fmla="*/ 0 w 2411"/>
                <a:gd name="T23" fmla="*/ 3358 h 4475"/>
                <a:gd name="T24" fmla="*/ 1933 w 2411"/>
                <a:gd name="T25" fmla="*/ 4473 h 4475"/>
                <a:gd name="T26" fmla="*/ 1938 w 2411"/>
                <a:gd name="T27" fmla="*/ 4475 h 4475"/>
                <a:gd name="T28" fmla="*/ 2411 w 2411"/>
                <a:gd name="T29" fmla="*/ 4201 h 4475"/>
                <a:gd name="T30" fmla="*/ 2411 w 2411"/>
                <a:gd name="T31" fmla="*/ 4182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1" h="4475">
                  <a:moveTo>
                    <a:pt x="2411" y="4182"/>
                  </a:moveTo>
                  <a:lnTo>
                    <a:pt x="1938" y="4456"/>
                  </a:lnTo>
                  <a:lnTo>
                    <a:pt x="17" y="3348"/>
                  </a:lnTo>
                  <a:lnTo>
                    <a:pt x="17" y="1130"/>
                  </a:lnTo>
                  <a:lnTo>
                    <a:pt x="1938" y="21"/>
                  </a:lnTo>
                  <a:lnTo>
                    <a:pt x="2411" y="293"/>
                  </a:lnTo>
                  <a:lnTo>
                    <a:pt x="2411" y="274"/>
                  </a:lnTo>
                  <a:lnTo>
                    <a:pt x="1943" y="3"/>
                  </a:lnTo>
                  <a:lnTo>
                    <a:pt x="1938" y="0"/>
                  </a:lnTo>
                  <a:lnTo>
                    <a:pt x="3" y="1118"/>
                  </a:lnTo>
                  <a:lnTo>
                    <a:pt x="0" y="1120"/>
                  </a:lnTo>
                  <a:lnTo>
                    <a:pt x="0" y="3358"/>
                  </a:lnTo>
                  <a:lnTo>
                    <a:pt x="1933" y="4473"/>
                  </a:lnTo>
                  <a:lnTo>
                    <a:pt x="1938" y="4475"/>
                  </a:lnTo>
                  <a:lnTo>
                    <a:pt x="2411" y="4201"/>
                  </a:lnTo>
                  <a:lnTo>
                    <a:pt x="2411" y="4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10"/>
            <p:cNvSpPr>
              <a:spLocks noEditPoints="1"/>
            </p:cNvSpPr>
            <p:nvPr/>
          </p:nvSpPr>
          <p:spPr bwMode="auto">
            <a:xfrm>
              <a:off x="10260" y="13607"/>
              <a:ext cx="3875" cy="4472"/>
            </a:xfrm>
            <a:custGeom>
              <a:avLst/>
              <a:gdLst>
                <a:gd name="T0" fmla="*/ 1937 w 3875"/>
                <a:gd name="T1" fmla="*/ 4472 h 4472"/>
                <a:gd name="T2" fmla="*/ 1935 w 3875"/>
                <a:gd name="T3" fmla="*/ 4470 h 4472"/>
                <a:gd name="T4" fmla="*/ 0 w 3875"/>
                <a:gd name="T5" fmla="*/ 3355 h 4472"/>
                <a:gd name="T6" fmla="*/ 0 w 3875"/>
                <a:gd name="T7" fmla="*/ 1117 h 4472"/>
                <a:gd name="T8" fmla="*/ 4 w 3875"/>
                <a:gd name="T9" fmla="*/ 1115 h 4472"/>
                <a:gd name="T10" fmla="*/ 1937 w 3875"/>
                <a:gd name="T11" fmla="*/ 0 h 4472"/>
                <a:gd name="T12" fmla="*/ 1942 w 3875"/>
                <a:gd name="T13" fmla="*/ 2 h 4472"/>
                <a:gd name="T14" fmla="*/ 3875 w 3875"/>
                <a:gd name="T15" fmla="*/ 1117 h 4472"/>
                <a:gd name="T16" fmla="*/ 3875 w 3875"/>
                <a:gd name="T17" fmla="*/ 3355 h 4472"/>
                <a:gd name="T18" fmla="*/ 3873 w 3875"/>
                <a:gd name="T19" fmla="*/ 3357 h 4472"/>
                <a:gd name="T20" fmla="*/ 1937 w 3875"/>
                <a:gd name="T21" fmla="*/ 4472 h 4472"/>
                <a:gd name="T22" fmla="*/ 16 w 3875"/>
                <a:gd name="T23" fmla="*/ 3345 h 4472"/>
                <a:gd name="T24" fmla="*/ 1937 w 3875"/>
                <a:gd name="T25" fmla="*/ 4453 h 4472"/>
                <a:gd name="T26" fmla="*/ 3859 w 3875"/>
                <a:gd name="T27" fmla="*/ 3345 h 4472"/>
                <a:gd name="T28" fmla="*/ 3859 w 3875"/>
                <a:gd name="T29" fmla="*/ 1127 h 4472"/>
                <a:gd name="T30" fmla="*/ 1937 w 3875"/>
                <a:gd name="T31" fmla="*/ 18 h 4472"/>
                <a:gd name="T32" fmla="*/ 16 w 3875"/>
                <a:gd name="T33" fmla="*/ 1127 h 4472"/>
                <a:gd name="T34" fmla="*/ 16 w 3875"/>
                <a:gd name="T35" fmla="*/ 3345 h 4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5" h="4472">
                  <a:moveTo>
                    <a:pt x="1937" y="4472"/>
                  </a:moveTo>
                  <a:lnTo>
                    <a:pt x="1935" y="4470"/>
                  </a:lnTo>
                  <a:lnTo>
                    <a:pt x="0" y="3355"/>
                  </a:lnTo>
                  <a:lnTo>
                    <a:pt x="0" y="1117"/>
                  </a:lnTo>
                  <a:lnTo>
                    <a:pt x="4" y="1115"/>
                  </a:lnTo>
                  <a:lnTo>
                    <a:pt x="1937" y="0"/>
                  </a:lnTo>
                  <a:lnTo>
                    <a:pt x="1942" y="2"/>
                  </a:lnTo>
                  <a:lnTo>
                    <a:pt x="3875" y="1117"/>
                  </a:lnTo>
                  <a:lnTo>
                    <a:pt x="3875" y="3355"/>
                  </a:lnTo>
                  <a:lnTo>
                    <a:pt x="3873" y="3357"/>
                  </a:lnTo>
                  <a:lnTo>
                    <a:pt x="1937" y="4472"/>
                  </a:lnTo>
                  <a:close/>
                  <a:moveTo>
                    <a:pt x="16" y="3345"/>
                  </a:moveTo>
                  <a:lnTo>
                    <a:pt x="1937" y="4453"/>
                  </a:lnTo>
                  <a:lnTo>
                    <a:pt x="3859" y="3345"/>
                  </a:lnTo>
                  <a:lnTo>
                    <a:pt x="3859" y="1127"/>
                  </a:lnTo>
                  <a:lnTo>
                    <a:pt x="1937" y="18"/>
                  </a:lnTo>
                  <a:lnTo>
                    <a:pt x="16" y="1127"/>
                  </a:lnTo>
                  <a:lnTo>
                    <a:pt x="16" y="3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11"/>
            <p:cNvSpPr>
              <a:spLocks noEditPoints="1"/>
            </p:cNvSpPr>
            <p:nvPr/>
          </p:nvSpPr>
          <p:spPr bwMode="auto">
            <a:xfrm>
              <a:off x="14119" y="13607"/>
              <a:ext cx="3875" cy="4472"/>
            </a:xfrm>
            <a:custGeom>
              <a:avLst/>
              <a:gdLst>
                <a:gd name="T0" fmla="*/ 1937 w 3875"/>
                <a:gd name="T1" fmla="*/ 4472 h 4472"/>
                <a:gd name="T2" fmla="*/ 1933 w 3875"/>
                <a:gd name="T3" fmla="*/ 4470 h 4472"/>
                <a:gd name="T4" fmla="*/ 0 w 3875"/>
                <a:gd name="T5" fmla="*/ 3355 h 4472"/>
                <a:gd name="T6" fmla="*/ 0 w 3875"/>
                <a:gd name="T7" fmla="*/ 1117 h 4472"/>
                <a:gd name="T8" fmla="*/ 4 w 3875"/>
                <a:gd name="T9" fmla="*/ 1115 h 4472"/>
                <a:gd name="T10" fmla="*/ 1937 w 3875"/>
                <a:gd name="T11" fmla="*/ 0 h 4472"/>
                <a:gd name="T12" fmla="*/ 1942 w 3875"/>
                <a:gd name="T13" fmla="*/ 2 h 4472"/>
                <a:gd name="T14" fmla="*/ 3875 w 3875"/>
                <a:gd name="T15" fmla="*/ 1117 h 4472"/>
                <a:gd name="T16" fmla="*/ 3875 w 3875"/>
                <a:gd name="T17" fmla="*/ 3355 h 4472"/>
                <a:gd name="T18" fmla="*/ 3873 w 3875"/>
                <a:gd name="T19" fmla="*/ 3357 h 4472"/>
                <a:gd name="T20" fmla="*/ 1937 w 3875"/>
                <a:gd name="T21" fmla="*/ 4472 h 4472"/>
                <a:gd name="T22" fmla="*/ 16 w 3875"/>
                <a:gd name="T23" fmla="*/ 3345 h 4472"/>
                <a:gd name="T24" fmla="*/ 1937 w 3875"/>
                <a:gd name="T25" fmla="*/ 4453 h 4472"/>
                <a:gd name="T26" fmla="*/ 3859 w 3875"/>
                <a:gd name="T27" fmla="*/ 3345 h 4472"/>
                <a:gd name="T28" fmla="*/ 3859 w 3875"/>
                <a:gd name="T29" fmla="*/ 1127 h 4472"/>
                <a:gd name="T30" fmla="*/ 1937 w 3875"/>
                <a:gd name="T31" fmla="*/ 18 h 4472"/>
                <a:gd name="T32" fmla="*/ 16 w 3875"/>
                <a:gd name="T33" fmla="*/ 1127 h 4472"/>
                <a:gd name="T34" fmla="*/ 16 w 3875"/>
                <a:gd name="T35" fmla="*/ 3345 h 4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5" h="4472">
                  <a:moveTo>
                    <a:pt x="1937" y="4472"/>
                  </a:moveTo>
                  <a:lnTo>
                    <a:pt x="1933" y="4470"/>
                  </a:lnTo>
                  <a:lnTo>
                    <a:pt x="0" y="3355"/>
                  </a:lnTo>
                  <a:lnTo>
                    <a:pt x="0" y="1117"/>
                  </a:lnTo>
                  <a:lnTo>
                    <a:pt x="4" y="1115"/>
                  </a:lnTo>
                  <a:lnTo>
                    <a:pt x="1937" y="0"/>
                  </a:lnTo>
                  <a:lnTo>
                    <a:pt x="1942" y="2"/>
                  </a:lnTo>
                  <a:lnTo>
                    <a:pt x="3875" y="1117"/>
                  </a:lnTo>
                  <a:lnTo>
                    <a:pt x="3875" y="3355"/>
                  </a:lnTo>
                  <a:lnTo>
                    <a:pt x="3873" y="3357"/>
                  </a:lnTo>
                  <a:lnTo>
                    <a:pt x="1937" y="4472"/>
                  </a:lnTo>
                  <a:close/>
                  <a:moveTo>
                    <a:pt x="16" y="3345"/>
                  </a:moveTo>
                  <a:lnTo>
                    <a:pt x="1937" y="4453"/>
                  </a:lnTo>
                  <a:lnTo>
                    <a:pt x="3859" y="3345"/>
                  </a:lnTo>
                  <a:lnTo>
                    <a:pt x="3859" y="1127"/>
                  </a:lnTo>
                  <a:lnTo>
                    <a:pt x="1937" y="18"/>
                  </a:lnTo>
                  <a:lnTo>
                    <a:pt x="16" y="1127"/>
                  </a:lnTo>
                  <a:lnTo>
                    <a:pt x="16" y="3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112"/>
            <p:cNvSpPr>
              <a:spLocks/>
            </p:cNvSpPr>
            <p:nvPr/>
          </p:nvSpPr>
          <p:spPr bwMode="auto">
            <a:xfrm>
              <a:off x="17978" y="14445"/>
              <a:ext cx="482" cy="2795"/>
            </a:xfrm>
            <a:custGeom>
              <a:avLst/>
              <a:gdLst>
                <a:gd name="T0" fmla="*/ 482 w 482"/>
                <a:gd name="T1" fmla="*/ 2777 h 2795"/>
                <a:gd name="T2" fmla="*/ 16 w 482"/>
                <a:gd name="T3" fmla="*/ 2507 h 2795"/>
                <a:gd name="T4" fmla="*/ 16 w 482"/>
                <a:gd name="T5" fmla="*/ 289 h 2795"/>
                <a:gd name="T6" fmla="*/ 482 w 482"/>
                <a:gd name="T7" fmla="*/ 19 h 2795"/>
                <a:gd name="T8" fmla="*/ 482 w 482"/>
                <a:gd name="T9" fmla="*/ 0 h 2795"/>
                <a:gd name="T10" fmla="*/ 4 w 482"/>
                <a:gd name="T11" fmla="*/ 277 h 2795"/>
                <a:gd name="T12" fmla="*/ 0 w 482"/>
                <a:gd name="T13" fmla="*/ 279 h 2795"/>
                <a:gd name="T14" fmla="*/ 0 w 482"/>
                <a:gd name="T15" fmla="*/ 2517 h 2795"/>
                <a:gd name="T16" fmla="*/ 482 w 482"/>
                <a:gd name="T17" fmla="*/ 2795 h 2795"/>
                <a:gd name="T18" fmla="*/ 482 w 482"/>
                <a:gd name="T19" fmla="*/ 2777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2" h="2795">
                  <a:moveTo>
                    <a:pt x="482" y="2777"/>
                  </a:moveTo>
                  <a:lnTo>
                    <a:pt x="16" y="2507"/>
                  </a:lnTo>
                  <a:lnTo>
                    <a:pt x="16" y="289"/>
                  </a:lnTo>
                  <a:lnTo>
                    <a:pt x="482" y="19"/>
                  </a:lnTo>
                  <a:lnTo>
                    <a:pt x="482" y="0"/>
                  </a:lnTo>
                  <a:lnTo>
                    <a:pt x="4" y="277"/>
                  </a:lnTo>
                  <a:lnTo>
                    <a:pt x="0" y="279"/>
                  </a:lnTo>
                  <a:lnTo>
                    <a:pt x="0" y="2517"/>
                  </a:lnTo>
                  <a:lnTo>
                    <a:pt x="482" y="2795"/>
                  </a:lnTo>
                  <a:lnTo>
                    <a:pt x="482" y="2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113"/>
            <p:cNvSpPr>
              <a:spLocks noEditPoints="1"/>
            </p:cNvSpPr>
            <p:nvPr/>
          </p:nvSpPr>
          <p:spPr bwMode="auto">
            <a:xfrm>
              <a:off x="12190" y="16947"/>
              <a:ext cx="3876" cy="4476"/>
            </a:xfrm>
            <a:custGeom>
              <a:avLst/>
              <a:gdLst>
                <a:gd name="T0" fmla="*/ 1938 w 3876"/>
                <a:gd name="T1" fmla="*/ 4476 h 4476"/>
                <a:gd name="T2" fmla="*/ 1933 w 3876"/>
                <a:gd name="T3" fmla="*/ 4473 h 4476"/>
                <a:gd name="T4" fmla="*/ 0 w 3876"/>
                <a:gd name="T5" fmla="*/ 3356 h 4476"/>
                <a:gd name="T6" fmla="*/ 0 w 3876"/>
                <a:gd name="T7" fmla="*/ 1118 h 4476"/>
                <a:gd name="T8" fmla="*/ 5 w 3876"/>
                <a:gd name="T9" fmla="*/ 1116 h 4476"/>
                <a:gd name="T10" fmla="*/ 1938 w 3876"/>
                <a:gd name="T11" fmla="*/ 0 h 4476"/>
                <a:gd name="T12" fmla="*/ 1943 w 3876"/>
                <a:gd name="T13" fmla="*/ 3 h 4476"/>
                <a:gd name="T14" fmla="*/ 3876 w 3876"/>
                <a:gd name="T15" fmla="*/ 1118 h 4476"/>
                <a:gd name="T16" fmla="*/ 3876 w 3876"/>
                <a:gd name="T17" fmla="*/ 3356 h 4476"/>
                <a:gd name="T18" fmla="*/ 3871 w 3876"/>
                <a:gd name="T19" fmla="*/ 3358 h 4476"/>
                <a:gd name="T20" fmla="*/ 1938 w 3876"/>
                <a:gd name="T21" fmla="*/ 4476 h 4476"/>
                <a:gd name="T22" fmla="*/ 17 w 3876"/>
                <a:gd name="T23" fmla="*/ 3346 h 4476"/>
                <a:gd name="T24" fmla="*/ 1938 w 3876"/>
                <a:gd name="T25" fmla="*/ 4454 h 4476"/>
                <a:gd name="T26" fmla="*/ 3859 w 3876"/>
                <a:gd name="T27" fmla="*/ 3346 h 4476"/>
                <a:gd name="T28" fmla="*/ 3859 w 3876"/>
                <a:gd name="T29" fmla="*/ 1128 h 4476"/>
                <a:gd name="T30" fmla="*/ 1938 w 3876"/>
                <a:gd name="T31" fmla="*/ 19 h 4476"/>
                <a:gd name="T32" fmla="*/ 17 w 3876"/>
                <a:gd name="T33" fmla="*/ 1128 h 4476"/>
                <a:gd name="T34" fmla="*/ 17 w 3876"/>
                <a:gd name="T35" fmla="*/ 3346 h 4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6">
                  <a:moveTo>
                    <a:pt x="1938" y="4476"/>
                  </a:moveTo>
                  <a:lnTo>
                    <a:pt x="1933" y="4473"/>
                  </a:lnTo>
                  <a:lnTo>
                    <a:pt x="0" y="3356"/>
                  </a:lnTo>
                  <a:lnTo>
                    <a:pt x="0" y="1118"/>
                  </a:lnTo>
                  <a:lnTo>
                    <a:pt x="5" y="1116"/>
                  </a:lnTo>
                  <a:lnTo>
                    <a:pt x="1938" y="0"/>
                  </a:lnTo>
                  <a:lnTo>
                    <a:pt x="1943" y="3"/>
                  </a:lnTo>
                  <a:lnTo>
                    <a:pt x="3876" y="1118"/>
                  </a:lnTo>
                  <a:lnTo>
                    <a:pt x="3876" y="3356"/>
                  </a:lnTo>
                  <a:lnTo>
                    <a:pt x="3871" y="3358"/>
                  </a:lnTo>
                  <a:lnTo>
                    <a:pt x="1938" y="4476"/>
                  </a:lnTo>
                  <a:close/>
                  <a:moveTo>
                    <a:pt x="17" y="3346"/>
                  </a:moveTo>
                  <a:lnTo>
                    <a:pt x="1938" y="4454"/>
                  </a:lnTo>
                  <a:lnTo>
                    <a:pt x="3859" y="3346"/>
                  </a:lnTo>
                  <a:lnTo>
                    <a:pt x="3859" y="1128"/>
                  </a:lnTo>
                  <a:lnTo>
                    <a:pt x="1938" y="19"/>
                  </a:lnTo>
                  <a:lnTo>
                    <a:pt x="17" y="1128"/>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114"/>
            <p:cNvSpPr>
              <a:spLocks/>
            </p:cNvSpPr>
            <p:nvPr/>
          </p:nvSpPr>
          <p:spPr bwMode="auto">
            <a:xfrm>
              <a:off x="16049" y="16947"/>
              <a:ext cx="2411" cy="4476"/>
            </a:xfrm>
            <a:custGeom>
              <a:avLst/>
              <a:gdLst>
                <a:gd name="T0" fmla="*/ 2411 w 2411"/>
                <a:gd name="T1" fmla="*/ 4183 h 4476"/>
                <a:gd name="T2" fmla="*/ 1938 w 2411"/>
                <a:gd name="T3" fmla="*/ 4454 h 4476"/>
                <a:gd name="T4" fmla="*/ 17 w 2411"/>
                <a:gd name="T5" fmla="*/ 3346 h 4476"/>
                <a:gd name="T6" fmla="*/ 17 w 2411"/>
                <a:gd name="T7" fmla="*/ 1128 h 4476"/>
                <a:gd name="T8" fmla="*/ 1938 w 2411"/>
                <a:gd name="T9" fmla="*/ 19 h 4476"/>
                <a:gd name="T10" fmla="*/ 2411 w 2411"/>
                <a:gd name="T11" fmla="*/ 293 h 4476"/>
                <a:gd name="T12" fmla="*/ 2411 w 2411"/>
                <a:gd name="T13" fmla="*/ 275 h 4476"/>
                <a:gd name="T14" fmla="*/ 1943 w 2411"/>
                <a:gd name="T15" fmla="*/ 3 h 4476"/>
                <a:gd name="T16" fmla="*/ 1938 w 2411"/>
                <a:gd name="T17" fmla="*/ 0 h 4476"/>
                <a:gd name="T18" fmla="*/ 3 w 2411"/>
                <a:gd name="T19" fmla="*/ 1116 h 4476"/>
                <a:gd name="T20" fmla="*/ 0 w 2411"/>
                <a:gd name="T21" fmla="*/ 1118 h 4476"/>
                <a:gd name="T22" fmla="*/ 0 w 2411"/>
                <a:gd name="T23" fmla="*/ 3356 h 4476"/>
                <a:gd name="T24" fmla="*/ 1933 w 2411"/>
                <a:gd name="T25" fmla="*/ 4473 h 4476"/>
                <a:gd name="T26" fmla="*/ 1938 w 2411"/>
                <a:gd name="T27" fmla="*/ 4476 h 4476"/>
                <a:gd name="T28" fmla="*/ 2411 w 2411"/>
                <a:gd name="T29" fmla="*/ 4201 h 4476"/>
                <a:gd name="T30" fmla="*/ 2411 w 2411"/>
                <a:gd name="T31" fmla="*/ 4183 h 4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1" h="4476">
                  <a:moveTo>
                    <a:pt x="2411" y="4183"/>
                  </a:moveTo>
                  <a:lnTo>
                    <a:pt x="1938" y="4454"/>
                  </a:lnTo>
                  <a:lnTo>
                    <a:pt x="17" y="3346"/>
                  </a:lnTo>
                  <a:lnTo>
                    <a:pt x="17" y="1128"/>
                  </a:lnTo>
                  <a:lnTo>
                    <a:pt x="1938" y="19"/>
                  </a:lnTo>
                  <a:lnTo>
                    <a:pt x="2411" y="293"/>
                  </a:lnTo>
                  <a:lnTo>
                    <a:pt x="2411" y="275"/>
                  </a:lnTo>
                  <a:lnTo>
                    <a:pt x="1943" y="3"/>
                  </a:lnTo>
                  <a:lnTo>
                    <a:pt x="1938" y="0"/>
                  </a:lnTo>
                  <a:lnTo>
                    <a:pt x="3" y="1116"/>
                  </a:lnTo>
                  <a:lnTo>
                    <a:pt x="0" y="1118"/>
                  </a:lnTo>
                  <a:lnTo>
                    <a:pt x="0" y="3356"/>
                  </a:lnTo>
                  <a:lnTo>
                    <a:pt x="1933" y="4473"/>
                  </a:lnTo>
                  <a:lnTo>
                    <a:pt x="1938" y="4476"/>
                  </a:lnTo>
                  <a:lnTo>
                    <a:pt x="2411" y="4201"/>
                  </a:lnTo>
                  <a:lnTo>
                    <a:pt x="2411" y="4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115"/>
            <p:cNvSpPr>
              <a:spLocks/>
            </p:cNvSpPr>
            <p:nvPr/>
          </p:nvSpPr>
          <p:spPr bwMode="auto">
            <a:xfrm>
              <a:off x="17978" y="21130"/>
              <a:ext cx="482" cy="2792"/>
            </a:xfrm>
            <a:custGeom>
              <a:avLst/>
              <a:gdLst>
                <a:gd name="T0" fmla="*/ 482 w 482"/>
                <a:gd name="T1" fmla="*/ 2773 h 2792"/>
                <a:gd name="T2" fmla="*/ 16 w 482"/>
                <a:gd name="T3" fmla="*/ 2504 h 2792"/>
                <a:gd name="T4" fmla="*/ 16 w 482"/>
                <a:gd name="T5" fmla="*/ 288 h 2792"/>
                <a:gd name="T6" fmla="*/ 482 w 482"/>
                <a:gd name="T7" fmla="*/ 18 h 2792"/>
                <a:gd name="T8" fmla="*/ 482 w 482"/>
                <a:gd name="T9" fmla="*/ 0 h 2792"/>
                <a:gd name="T10" fmla="*/ 4 w 482"/>
                <a:gd name="T11" fmla="*/ 274 h 2792"/>
                <a:gd name="T12" fmla="*/ 0 w 482"/>
                <a:gd name="T13" fmla="*/ 278 h 2792"/>
                <a:gd name="T14" fmla="*/ 0 w 482"/>
                <a:gd name="T15" fmla="*/ 2514 h 2792"/>
                <a:gd name="T16" fmla="*/ 482 w 482"/>
                <a:gd name="T17" fmla="*/ 2792 h 2792"/>
                <a:gd name="T18" fmla="*/ 482 w 482"/>
                <a:gd name="T19" fmla="*/ 2773 h 2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2" h="2792">
                  <a:moveTo>
                    <a:pt x="482" y="2773"/>
                  </a:moveTo>
                  <a:lnTo>
                    <a:pt x="16" y="2504"/>
                  </a:lnTo>
                  <a:lnTo>
                    <a:pt x="16" y="288"/>
                  </a:lnTo>
                  <a:lnTo>
                    <a:pt x="482" y="18"/>
                  </a:lnTo>
                  <a:lnTo>
                    <a:pt x="482" y="0"/>
                  </a:lnTo>
                  <a:lnTo>
                    <a:pt x="4" y="274"/>
                  </a:lnTo>
                  <a:lnTo>
                    <a:pt x="0" y="278"/>
                  </a:lnTo>
                  <a:lnTo>
                    <a:pt x="0" y="2514"/>
                  </a:lnTo>
                  <a:lnTo>
                    <a:pt x="482" y="2792"/>
                  </a:lnTo>
                  <a:lnTo>
                    <a:pt x="482" y="27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116"/>
            <p:cNvSpPr>
              <a:spLocks/>
            </p:cNvSpPr>
            <p:nvPr/>
          </p:nvSpPr>
          <p:spPr bwMode="auto">
            <a:xfrm>
              <a:off x="4649" y="2"/>
              <a:ext cx="5117" cy="3423"/>
            </a:xfrm>
            <a:custGeom>
              <a:avLst/>
              <a:gdLst>
                <a:gd name="T0" fmla="*/ 5029 w 5117"/>
                <a:gd name="T1" fmla="*/ 0 h 3423"/>
                <a:gd name="T2" fmla="*/ 5029 w 5117"/>
                <a:gd name="T3" fmla="*/ 1897 h 3423"/>
                <a:gd name="T4" fmla="*/ 2557 w 5117"/>
                <a:gd name="T5" fmla="*/ 3322 h 3423"/>
                <a:gd name="T6" fmla="*/ 88 w 5117"/>
                <a:gd name="T7" fmla="*/ 1897 h 3423"/>
                <a:gd name="T8" fmla="*/ 88 w 5117"/>
                <a:gd name="T9" fmla="*/ 0 h 3423"/>
                <a:gd name="T10" fmla="*/ 0 w 5117"/>
                <a:gd name="T11" fmla="*/ 0 h 3423"/>
                <a:gd name="T12" fmla="*/ 0 w 5117"/>
                <a:gd name="T13" fmla="*/ 1947 h 3423"/>
                <a:gd name="T14" fmla="*/ 2557 w 5117"/>
                <a:gd name="T15" fmla="*/ 3423 h 3423"/>
                <a:gd name="T16" fmla="*/ 5117 w 5117"/>
                <a:gd name="T17" fmla="*/ 1947 h 3423"/>
                <a:gd name="T18" fmla="*/ 5117 w 5117"/>
                <a:gd name="T19" fmla="*/ 0 h 3423"/>
                <a:gd name="T20" fmla="*/ 5029 w 5117"/>
                <a:gd name="T21" fmla="*/ 0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7" h="3423">
                  <a:moveTo>
                    <a:pt x="5029" y="0"/>
                  </a:moveTo>
                  <a:lnTo>
                    <a:pt x="5029" y="1897"/>
                  </a:lnTo>
                  <a:lnTo>
                    <a:pt x="2557" y="3322"/>
                  </a:lnTo>
                  <a:lnTo>
                    <a:pt x="88" y="1897"/>
                  </a:lnTo>
                  <a:lnTo>
                    <a:pt x="88" y="0"/>
                  </a:lnTo>
                  <a:lnTo>
                    <a:pt x="0" y="0"/>
                  </a:lnTo>
                  <a:lnTo>
                    <a:pt x="0" y="1947"/>
                  </a:lnTo>
                  <a:lnTo>
                    <a:pt x="2557" y="3423"/>
                  </a:lnTo>
                  <a:lnTo>
                    <a:pt x="5117" y="1947"/>
                  </a:lnTo>
                  <a:lnTo>
                    <a:pt x="5117" y="0"/>
                  </a:lnTo>
                  <a:lnTo>
                    <a:pt x="50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117"/>
            <p:cNvSpPr>
              <a:spLocks/>
            </p:cNvSpPr>
            <p:nvPr/>
          </p:nvSpPr>
          <p:spPr bwMode="auto">
            <a:xfrm>
              <a:off x="9678" y="2"/>
              <a:ext cx="5116" cy="3423"/>
            </a:xfrm>
            <a:custGeom>
              <a:avLst/>
              <a:gdLst>
                <a:gd name="T0" fmla="*/ 5029 w 5116"/>
                <a:gd name="T1" fmla="*/ 0 h 3423"/>
                <a:gd name="T2" fmla="*/ 5029 w 5116"/>
                <a:gd name="T3" fmla="*/ 1897 h 3423"/>
                <a:gd name="T4" fmla="*/ 2557 w 5116"/>
                <a:gd name="T5" fmla="*/ 3322 h 3423"/>
                <a:gd name="T6" fmla="*/ 88 w 5116"/>
                <a:gd name="T7" fmla="*/ 1897 h 3423"/>
                <a:gd name="T8" fmla="*/ 88 w 5116"/>
                <a:gd name="T9" fmla="*/ 0 h 3423"/>
                <a:gd name="T10" fmla="*/ 0 w 5116"/>
                <a:gd name="T11" fmla="*/ 0 h 3423"/>
                <a:gd name="T12" fmla="*/ 0 w 5116"/>
                <a:gd name="T13" fmla="*/ 1947 h 3423"/>
                <a:gd name="T14" fmla="*/ 2557 w 5116"/>
                <a:gd name="T15" fmla="*/ 3423 h 3423"/>
                <a:gd name="T16" fmla="*/ 5116 w 5116"/>
                <a:gd name="T17" fmla="*/ 1947 h 3423"/>
                <a:gd name="T18" fmla="*/ 5116 w 5116"/>
                <a:gd name="T19" fmla="*/ 0 h 3423"/>
                <a:gd name="T20" fmla="*/ 5029 w 5116"/>
                <a:gd name="T21" fmla="*/ 0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6" h="3423">
                  <a:moveTo>
                    <a:pt x="5029" y="0"/>
                  </a:moveTo>
                  <a:lnTo>
                    <a:pt x="5029" y="1897"/>
                  </a:lnTo>
                  <a:lnTo>
                    <a:pt x="2557" y="3322"/>
                  </a:lnTo>
                  <a:lnTo>
                    <a:pt x="88" y="1897"/>
                  </a:lnTo>
                  <a:lnTo>
                    <a:pt x="88" y="0"/>
                  </a:lnTo>
                  <a:lnTo>
                    <a:pt x="0" y="0"/>
                  </a:lnTo>
                  <a:lnTo>
                    <a:pt x="0" y="1947"/>
                  </a:lnTo>
                  <a:lnTo>
                    <a:pt x="2557" y="3423"/>
                  </a:lnTo>
                  <a:lnTo>
                    <a:pt x="5116" y="1947"/>
                  </a:lnTo>
                  <a:lnTo>
                    <a:pt x="5116" y="0"/>
                  </a:lnTo>
                  <a:lnTo>
                    <a:pt x="50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118"/>
            <p:cNvSpPr>
              <a:spLocks noEditPoints="1"/>
            </p:cNvSpPr>
            <p:nvPr/>
          </p:nvSpPr>
          <p:spPr bwMode="auto">
            <a:xfrm>
              <a:off x="12193" y="1873"/>
              <a:ext cx="5116" cy="5907"/>
            </a:xfrm>
            <a:custGeom>
              <a:avLst/>
              <a:gdLst>
                <a:gd name="T0" fmla="*/ 2559 w 5116"/>
                <a:gd name="T1" fmla="*/ 5907 h 5907"/>
                <a:gd name="T2" fmla="*/ 0 w 5116"/>
                <a:gd name="T3" fmla="*/ 4430 h 5907"/>
                <a:gd name="T4" fmla="*/ 0 w 5116"/>
                <a:gd name="T5" fmla="*/ 1477 h 5907"/>
                <a:gd name="T6" fmla="*/ 2559 w 5116"/>
                <a:gd name="T7" fmla="*/ 0 h 5907"/>
                <a:gd name="T8" fmla="*/ 5116 w 5116"/>
                <a:gd name="T9" fmla="*/ 1477 h 5907"/>
                <a:gd name="T10" fmla="*/ 5116 w 5116"/>
                <a:gd name="T11" fmla="*/ 4430 h 5907"/>
                <a:gd name="T12" fmla="*/ 2559 w 5116"/>
                <a:gd name="T13" fmla="*/ 5907 h 5907"/>
                <a:gd name="T14" fmla="*/ 87 w 5116"/>
                <a:gd name="T15" fmla="*/ 4381 h 5907"/>
                <a:gd name="T16" fmla="*/ 2559 w 5116"/>
                <a:gd name="T17" fmla="*/ 5808 h 5907"/>
                <a:gd name="T18" fmla="*/ 5028 w 5116"/>
                <a:gd name="T19" fmla="*/ 4381 h 5907"/>
                <a:gd name="T20" fmla="*/ 5028 w 5116"/>
                <a:gd name="T21" fmla="*/ 1526 h 5907"/>
                <a:gd name="T22" fmla="*/ 2559 w 5116"/>
                <a:gd name="T23" fmla="*/ 102 h 5907"/>
                <a:gd name="T24" fmla="*/ 87 w 5116"/>
                <a:gd name="T25" fmla="*/ 1526 h 5907"/>
                <a:gd name="T26" fmla="*/ 87 w 5116"/>
                <a:gd name="T27" fmla="*/ 4381 h 5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6" h="5907">
                  <a:moveTo>
                    <a:pt x="2559" y="5907"/>
                  </a:moveTo>
                  <a:lnTo>
                    <a:pt x="0" y="4430"/>
                  </a:lnTo>
                  <a:lnTo>
                    <a:pt x="0" y="1477"/>
                  </a:lnTo>
                  <a:lnTo>
                    <a:pt x="2559" y="0"/>
                  </a:lnTo>
                  <a:lnTo>
                    <a:pt x="5116" y="1477"/>
                  </a:lnTo>
                  <a:lnTo>
                    <a:pt x="5116" y="4430"/>
                  </a:lnTo>
                  <a:lnTo>
                    <a:pt x="2559" y="5907"/>
                  </a:lnTo>
                  <a:close/>
                  <a:moveTo>
                    <a:pt x="87" y="4381"/>
                  </a:moveTo>
                  <a:lnTo>
                    <a:pt x="2559" y="5808"/>
                  </a:lnTo>
                  <a:lnTo>
                    <a:pt x="5028" y="4381"/>
                  </a:lnTo>
                  <a:lnTo>
                    <a:pt x="5028" y="1526"/>
                  </a:lnTo>
                  <a:lnTo>
                    <a:pt x="2559" y="102"/>
                  </a:lnTo>
                  <a:lnTo>
                    <a:pt x="87" y="1526"/>
                  </a:lnTo>
                  <a:lnTo>
                    <a:pt x="87" y="43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119"/>
            <p:cNvSpPr>
              <a:spLocks noEditPoints="1"/>
            </p:cNvSpPr>
            <p:nvPr/>
          </p:nvSpPr>
          <p:spPr bwMode="auto">
            <a:xfrm>
              <a:off x="9678" y="6228"/>
              <a:ext cx="5116" cy="5906"/>
            </a:xfrm>
            <a:custGeom>
              <a:avLst/>
              <a:gdLst>
                <a:gd name="T0" fmla="*/ 2557 w 5116"/>
                <a:gd name="T1" fmla="*/ 5906 h 5906"/>
                <a:gd name="T2" fmla="*/ 0 w 5116"/>
                <a:gd name="T3" fmla="*/ 4430 h 5906"/>
                <a:gd name="T4" fmla="*/ 0 w 5116"/>
                <a:gd name="T5" fmla="*/ 1476 h 5906"/>
                <a:gd name="T6" fmla="*/ 2557 w 5116"/>
                <a:gd name="T7" fmla="*/ 0 h 5906"/>
                <a:gd name="T8" fmla="*/ 5116 w 5116"/>
                <a:gd name="T9" fmla="*/ 1476 h 5906"/>
                <a:gd name="T10" fmla="*/ 5116 w 5116"/>
                <a:gd name="T11" fmla="*/ 4430 h 5906"/>
                <a:gd name="T12" fmla="*/ 2557 w 5116"/>
                <a:gd name="T13" fmla="*/ 5906 h 5906"/>
                <a:gd name="T14" fmla="*/ 88 w 5116"/>
                <a:gd name="T15" fmla="*/ 4380 h 5906"/>
                <a:gd name="T16" fmla="*/ 2557 w 5116"/>
                <a:gd name="T17" fmla="*/ 5807 h 5906"/>
                <a:gd name="T18" fmla="*/ 5029 w 5116"/>
                <a:gd name="T19" fmla="*/ 4380 h 5906"/>
                <a:gd name="T20" fmla="*/ 5029 w 5116"/>
                <a:gd name="T21" fmla="*/ 1528 h 5906"/>
                <a:gd name="T22" fmla="*/ 2557 w 5116"/>
                <a:gd name="T23" fmla="*/ 101 h 5906"/>
                <a:gd name="T24" fmla="*/ 88 w 5116"/>
                <a:gd name="T25" fmla="*/ 1528 h 5906"/>
                <a:gd name="T26" fmla="*/ 88 w 5116"/>
                <a:gd name="T27" fmla="*/ 4380 h 5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6" h="5906">
                  <a:moveTo>
                    <a:pt x="2557" y="5906"/>
                  </a:moveTo>
                  <a:lnTo>
                    <a:pt x="0" y="4430"/>
                  </a:lnTo>
                  <a:lnTo>
                    <a:pt x="0" y="1476"/>
                  </a:lnTo>
                  <a:lnTo>
                    <a:pt x="2557" y="0"/>
                  </a:lnTo>
                  <a:lnTo>
                    <a:pt x="5116" y="1476"/>
                  </a:lnTo>
                  <a:lnTo>
                    <a:pt x="5116" y="4430"/>
                  </a:lnTo>
                  <a:lnTo>
                    <a:pt x="2557" y="5906"/>
                  </a:lnTo>
                  <a:close/>
                  <a:moveTo>
                    <a:pt x="88" y="4380"/>
                  </a:moveTo>
                  <a:lnTo>
                    <a:pt x="2557" y="5807"/>
                  </a:lnTo>
                  <a:lnTo>
                    <a:pt x="5029" y="4380"/>
                  </a:lnTo>
                  <a:lnTo>
                    <a:pt x="5029" y="1528"/>
                  </a:lnTo>
                  <a:lnTo>
                    <a:pt x="2557" y="101"/>
                  </a:lnTo>
                  <a:lnTo>
                    <a:pt x="88" y="1528"/>
                  </a:lnTo>
                  <a:lnTo>
                    <a:pt x="88" y="4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120"/>
            <p:cNvSpPr>
              <a:spLocks/>
            </p:cNvSpPr>
            <p:nvPr/>
          </p:nvSpPr>
          <p:spPr bwMode="auto">
            <a:xfrm>
              <a:off x="14707" y="6228"/>
              <a:ext cx="3753" cy="5906"/>
            </a:xfrm>
            <a:custGeom>
              <a:avLst/>
              <a:gdLst>
                <a:gd name="T0" fmla="*/ 3753 w 3753"/>
                <a:gd name="T1" fmla="*/ 5117 h 5906"/>
                <a:gd name="T2" fmla="*/ 2559 w 3753"/>
                <a:gd name="T3" fmla="*/ 5807 h 5906"/>
                <a:gd name="T4" fmla="*/ 87 w 3753"/>
                <a:gd name="T5" fmla="*/ 4380 h 5906"/>
                <a:gd name="T6" fmla="*/ 87 w 3753"/>
                <a:gd name="T7" fmla="*/ 1528 h 5906"/>
                <a:gd name="T8" fmla="*/ 2559 w 3753"/>
                <a:gd name="T9" fmla="*/ 101 h 5906"/>
                <a:gd name="T10" fmla="*/ 3753 w 3753"/>
                <a:gd name="T11" fmla="*/ 791 h 5906"/>
                <a:gd name="T12" fmla="*/ 3753 w 3753"/>
                <a:gd name="T13" fmla="*/ 689 h 5906"/>
                <a:gd name="T14" fmla="*/ 2559 w 3753"/>
                <a:gd name="T15" fmla="*/ 0 h 5906"/>
                <a:gd name="T16" fmla="*/ 0 w 3753"/>
                <a:gd name="T17" fmla="*/ 1476 h 5906"/>
                <a:gd name="T18" fmla="*/ 0 w 3753"/>
                <a:gd name="T19" fmla="*/ 4430 h 5906"/>
                <a:gd name="T20" fmla="*/ 2559 w 3753"/>
                <a:gd name="T21" fmla="*/ 5906 h 5906"/>
                <a:gd name="T22" fmla="*/ 3753 w 3753"/>
                <a:gd name="T23" fmla="*/ 5217 h 5906"/>
                <a:gd name="T24" fmla="*/ 3753 w 3753"/>
                <a:gd name="T25" fmla="*/ 5117 h 5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3" h="5906">
                  <a:moveTo>
                    <a:pt x="3753" y="5117"/>
                  </a:moveTo>
                  <a:lnTo>
                    <a:pt x="2559" y="5807"/>
                  </a:lnTo>
                  <a:lnTo>
                    <a:pt x="87" y="4380"/>
                  </a:lnTo>
                  <a:lnTo>
                    <a:pt x="87" y="1528"/>
                  </a:lnTo>
                  <a:lnTo>
                    <a:pt x="2559" y="101"/>
                  </a:lnTo>
                  <a:lnTo>
                    <a:pt x="3753" y="791"/>
                  </a:lnTo>
                  <a:lnTo>
                    <a:pt x="3753" y="689"/>
                  </a:lnTo>
                  <a:lnTo>
                    <a:pt x="2559" y="0"/>
                  </a:lnTo>
                  <a:lnTo>
                    <a:pt x="0" y="1476"/>
                  </a:lnTo>
                  <a:lnTo>
                    <a:pt x="0" y="4430"/>
                  </a:lnTo>
                  <a:lnTo>
                    <a:pt x="2559" y="5906"/>
                  </a:lnTo>
                  <a:lnTo>
                    <a:pt x="3753" y="5217"/>
                  </a:lnTo>
                  <a:lnTo>
                    <a:pt x="3753" y="5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121"/>
            <p:cNvSpPr>
              <a:spLocks/>
            </p:cNvSpPr>
            <p:nvPr/>
          </p:nvSpPr>
          <p:spPr bwMode="auto">
            <a:xfrm>
              <a:off x="17221" y="11345"/>
              <a:ext cx="1239" cy="4383"/>
            </a:xfrm>
            <a:custGeom>
              <a:avLst/>
              <a:gdLst>
                <a:gd name="T0" fmla="*/ 1239 w 1239"/>
                <a:gd name="T1" fmla="*/ 4282 h 4383"/>
                <a:gd name="T2" fmla="*/ 88 w 1239"/>
                <a:gd name="T3" fmla="*/ 3618 h 4383"/>
                <a:gd name="T4" fmla="*/ 88 w 1239"/>
                <a:gd name="T5" fmla="*/ 766 h 4383"/>
                <a:gd name="T6" fmla="*/ 1239 w 1239"/>
                <a:gd name="T7" fmla="*/ 100 h 4383"/>
                <a:gd name="T8" fmla="*/ 1239 w 1239"/>
                <a:gd name="T9" fmla="*/ 0 h 4383"/>
                <a:gd name="T10" fmla="*/ 0 w 1239"/>
                <a:gd name="T11" fmla="*/ 714 h 4383"/>
                <a:gd name="T12" fmla="*/ 0 w 1239"/>
                <a:gd name="T13" fmla="*/ 3667 h 4383"/>
                <a:gd name="T14" fmla="*/ 1239 w 1239"/>
                <a:gd name="T15" fmla="*/ 4383 h 4383"/>
                <a:gd name="T16" fmla="*/ 1239 w 1239"/>
                <a:gd name="T17" fmla="*/ 4282 h 4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 h="4383">
                  <a:moveTo>
                    <a:pt x="1239" y="4282"/>
                  </a:moveTo>
                  <a:lnTo>
                    <a:pt x="88" y="3618"/>
                  </a:lnTo>
                  <a:lnTo>
                    <a:pt x="88" y="766"/>
                  </a:lnTo>
                  <a:lnTo>
                    <a:pt x="1239" y="100"/>
                  </a:lnTo>
                  <a:lnTo>
                    <a:pt x="1239" y="0"/>
                  </a:lnTo>
                  <a:lnTo>
                    <a:pt x="0" y="714"/>
                  </a:lnTo>
                  <a:lnTo>
                    <a:pt x="0" y="3667"/>
                  </a:lnTo>
                  <a:lnTo>
                    <a:pt x="1239" y="4383"/>
                  </a:lnTo>
                  <a:lnTo>
                    <a:pt x="1239" y="4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122"/>
            <p:cNvSpPr>
              <a:spLocks noEditPoints="1"/>
            </p:cNvSpPr>
            <p:nvPr/>
          </p:nvSpPr>
          <p:spPr bwMode="auto">
            <a:xfrm>
              <a:off x="12193" y="19294"/>
              <a:ext cx="5116" cy="5907"/>
            </a:xfrm>
            <a:custGeom>
              <a:avLst/>
              <a:gdLst>
                <a:gd name="T0" fmla="*/ 2559 w 5116"/>
                <a:gd name="T1" fmla="*/ 5907 h 5907"/>
                <a:gd name="T2" fmla="*/ 0 w 5116"/>
                <a:gd name="T3" fmla="*/ 4430 h 5907"/>
                <a:gd name="T4" fmla="*/ 0 w 5116"/>
                <a:gd name="T5" fmla="*/ 1476 h 5907"/>
                <a:gd name="T6" fmla="*/ 2559 w 5116"/>
                <a:gd name="T7" fmla="*/ 0 h 5907"/>
                <a:gd name="T8" fmla="*/ 5116 w 5116"/>
                <a:gd name="T9" fmla="*/ 1476 h 5907"/>
                <a:gd name="T10" fmla="*/ 5116 w 5116"/>
                <a:gd name="T11" fmla="*/ 4430 h 5907"/>
                <a:gd name="T12" fmla="*/ 2559 w 5116"/>
                <a:gd name="T13" fmla="*/ 5907 h 5907"/>
                <a:gd name="T14" fmla="*/ 87 w 5116"/>
                <a:gd name="T15" fmla="*/ 4378 h 5907"/>
                <a:gd name="T16" fmla="*/ 2559 w 5116"/>
                <a:gd name="T17" fmla="*/ 5805 h 5907"/>
                <a:gd name="T18" fmla="*/ 5028 w 5116"/>
                <a:gd name="T19" fmla="*/ 4378 h 5907"/>
                <a:gd name="T20" fmla="*/ 5028 w 5116"/>
                <a:gd name="T21" fmla="*/ 1526 h 5907"/>
                <a:gd name="T22" fmla="*/ 2559 w 5116"/>
                <a:gd name="T23" fmla="*/ 99 h 5907"/>
                <a:gd name="T24" fmla="*/ 87 w 5116"/>
                <a:gd name="T25" fmla="*/ 1526 h 5907"/>
                <a:gd name="T26" fmla="*/ 87 w 5116"/>
                <a:gd name="T27" fmla="*/ 4378 h 5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6" h="5907">
                  <a:moveTo>
                    <a:pt x="2559" y="5907"/>
                  </a:moveTo>
                  <a:lnTo>
                    <a:pt x="0" y="4430"/>
                  </a:lnTo>
                  <a:lnTo>
                    <a:pt x="0" y="1476"/>
                  </a:lnTo>
                  <a:lnTo>
                    <a:pt x="2559" y="0"/>
                  </a:lnTo>
                  <a:lnTo>
                    <a:pt x="5116" y="1476"/>
                  </a:lnTo>
                  <a:lnTo>
                    <a:pt x="5116" y="4430"/>
                  </a:lnTo>
                  <a:lnTo>
                    <a:pt x="2559" y="5907"/>
                  </a:lnTo>
                  <a:close/>
                  <a:moveTo>
                    <a:pt x="87" y="4378"/>
                  </a:moveTo>
                  <a:lnTo>
                    <a:pt x="2559" y="5805"/>
                  </a:lnTo>
                  <a:lnTo>
                    <a:pt x="5028" y="4378"/>
                  </a:lnTo>
                  <a:lnTo>
                    <a:pt x="5028" y="1526"/>
                  </a:lnTo>
                  <a:lnTo>
                    <a:pt x="2559" y="99"/>
                  </a:lnTo>
                  <a:lnTo>
                    <a:pt x="87" y="1526"/>
                  </a:lnTo>
                  <a:lnTo>
                    <a:pt x="87" y="4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123"/>
            <p:cNvSpPr>
              <a:spLocks/>
            </p:cNvSpPr>
            <p:nvPr/>
          </p:nvSpPr>
          <p:spPr bwMode="auto">
            <a:xfrm>
              <a:off x="14707" y="23648"/>
              <a:ext cx="3753" cy="4379"/>
            </a:xfrm>
            <a:custGeom>
              <a:avLst/>
              <a:gdLst>
                <a:gd name="T0" fmla="*/ 3753 w 3753"/>
                <a:gd name="T1" fmla="*/ 690 h 4379"/>
                <a:gd name="T2" fmla="*/ 3753 w 3753"/>
                <a:gd name="T3" fmla="*/ 789 h 4379"/>
                <a:gd name="T4" fmla="*/ 2559 w 3753"/>
                <a:gd name="T5" fmla="*/ 100 h 4379"/>
                <a:gd name="T6" fmla="*/ 87 w 3753"/>
                <a:gd name="T7" fmla="*/ 1527 h 4379"/>
                <a:gd name="T8" fmla="*/ 87 w 3753"/>
                <a:gd name="T9" fmla="*/ 4379 h 4379"/>
                <a:gd name="T10" fmla="*/ 45 w 3753"/>
                <a:gd name="T11" fmla="*/ 4355 h 4379"/>
                <a:gd name="T12" fmla="*/ 0 w 3753"/>
                <a:gd name="T13" fmla="*/ 4379 h 4379"/>
                <a:gd name="T14" fmla="*/ 0 w 3753"/>
                <a:gd name="T15" fmla="*/ 1477 h 4379"/>
                <a:gd name="T16" fmla="*/ 2559 w 3753"/>
                <a:gd name="T17" fmla="*/ 0 h 4379"/>
                <a:gd name="T18" fmla="*/ 3753 w 3753"/>
                <a:gd name="T19" fmla="*/ 690 h 4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3" h="4379">
                  <a:moveTo>
                    <a:pt x="3753" y="690"/>
                  </a:moveTo>
                  <a:lnTo>
                    <a:pt x="3753" y="789"/>
                  </a:lnTo>
                  <a:lnTo>
                    <a:pt x="2559" y="100"/>
                  </a:lnTo>
                  <a:lnTo>
                    <a:pt x="87" y="1527"/>
                  </a:lnTo>
                  <a:lnTo>
                    <a:pt x="87" y="4379"/>
                  </a:lnTo>
                  <a:lnTo>
                    <a:pt x="45" y="4355"/>
                  </a:lnTo>
                  <a:lnTo>
                    <a:pt x="0" y="4379"/>
                  </a:lnTo>
                  <a:lnTo>
                    <a:pt x="0" y="1477"/>
                  </a:lnTo>
                  <a:lnTo>
                    <a:pt x="2559" y="0"/>
                  </a:lnTo>
                  <a:lnTo>
                    <a:pt x="3753" y="6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Oval 124"/>
            <p:cNvSpPr>
              <a:spLocks noChangeArrowheads="1"/>
            </p:cNvSpPr>
            <p:nvPr/>
          </p:nvSpPr>
          <p:spPr bwMode="auto">
            <a:xfrm>
              <a:off x="2400" y="7896"/>
              <a:ext cx="300" cy="3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Oval 125"/>
            <p:cNvSpPr>
              <a:spLocks noChangeArrowheads="1"/>
            </p:cNvSpPr>
            <p:nvPr/>
          </p:nvSpPr>
          <p:spPr bwMode="auto">
            <a:xfrm>
              <a:off x="2473" y="3513"/>
              <a:ext cx="154" cy="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Oval 126"/>
            <p:cNvSpPr>
              <a:spLocks noChangeArrowheads="1"/>
            </p:cNvSpPr>
            <p:nvPr/>
          </p:nvSpPr>
          <p:spPr bwMode="auto">
            <a:xfrm>
              <a:off x="4328" y="4552"/>
              <a:ext cx="305" cy="3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Oval 127"/>
            <p:cNvSpPr>
              <a:spLocks noChangeArrowheads="1"/>
            </p:cNvSpPr>
            <p:nvPr/>
          </p:nvSpPr>
          <p:spPr bwMode="auto">
            <a:xfrm>
              <a:off x="4212" y="6665"/>
              <a:ext cx="537" cy="5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Oval 128"/>
            <p:cNvSpPr>
              <a:spLocks noChangeArrowheads="1"/>
            </p:cNvSpPr>
            <p:nvPr/>
          </p:nvSpPr>
          <p:spPr bwMode="auto">
            <a:xfrm>
              <a:off x="6297" y="3477"/>
              <a:ext cx="226" cy="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Oval 129"/>
            <p:cNvSpPr>
              <a:spLocks noChangeArrowheads="1"/>
            </p:cNvSpPr>
            <p:nvPr/>
          </p:nvSpPr>
          <p:spPr bwMode="auto">
            <a:xfrm>
              <a:off x="8130" y="4496"/>
              <a:ext cx="416" cy="4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Oval 130"/>
            <p:cNvSpPr>
              <a:spLocks noChangeArrowheads="1"/>
            </p:cNvSpPr>
            <p:nvPr/>
          </p:nvSpPr>
          <p:spPr bwMode="auto">
            <a:xfrm>
              <a:off x="8090" y="6684"/>
              <a:ext cx="496" cy="49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Oval 131"/>
            <p:cNvSpPr>
              <a:spLocks noChangeArrowheads="1"/>
            </p:cNvSpPr>
            <p:nvPr/>
          </p:nvSpPr>
          <p:spPr bwMode="auto">
            <a:xfrm>
              <a:off x="10139" y="3461"/>
              <a:ext cx="260" cy="2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Oval 132"/>
            <p:cNvSpPr>
              <a:spLocks noChangeArrowheads="1"/>
            </p:cNvSpPr>
            <p:nvPr/>
          </p:nvSpPr>
          <p:spPr bwMode="auto">
            <a:xfrm>
              <a:off x="12048" y="4555"/>
              <a:ext cx="298" cy="3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Oval 133"/>
            <p:cNvSpPr>
              <a:spLocks noChangeArrowheads="1"/>
            </p:cNvSpPr>
            <p:nvPr/>
          </p:nvSpPr>
          <p:spPr bwMode="auto">
            <a:xfrm>
              <a:off x="12091" y="6825"/>
              <a:ext cx="213" cy="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Oval 134"/>
            <p:cNvSpPr>
              <a:spLocks noChangeArrowheads="1"/>
            </p:cNvSpPr>
            <p:nvPr/>
          </p:nvSpPr>
          <p:spPr bwMode="auto">
            <a:xfrm>
              <a:off x="14026" y="3491"/>
              <a:ext cx="201" cy="2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Oval 135"/>
            <p:cNvSpPr>
              <a:spLocks noChangeArrowheads="1"/>
            </p:cNvSpPr>
            <p:nvPr/>
          </p:nvSpPr>
          <p:spPr bwMode="auto">
            <a:xfrm>
              <a:off x="15898" y="4548"/>
              <a:ext cx="317" cy="3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Oval 136"/>
            <p:cNvSpPr>
              <a:spLocks noChangeArrowheads="1"/>
            </p:cNvSpPr>
            <p:nvPr/>
          </p:nvSpPr>
          <p:spPr bwMode="auto">
            <a:xfrm>
              <a:off x="15877" y="6752"/>
              <a:ext cx="359" cy="3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Oval 137"/>
            <p:cNvSpPr>
              <a:spLocks noChangeArrowheads="1"/>
            </p:cNvSpPr>
            <p:nvPr/>
          </p:nvSpPr>
          <p:spPr bwMode="auto">
            <a:xfrm>
              <a:off x="2350" y="10072"/>
              <a:ext cx="402" cy="4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Oval 138"/>
            <p:cNvSpPr>
              <a:spLocks noChangeArrowheads="1"/>
            </p:cNvSpPr>
            <p:nvPr/>
          </p:nvSpPr>
          <p:spPr bwMode="auto">
            <a:xfrm>
              <a:off x="6306" y="7943"/>
              <a:ext cx="206" cy="2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Oval 139"/>
            <p:cNvSpPr>
              <a:spLocks noChangeArrowheads="1"/>
            </p:cNvSpPr>
            <p:nvPr/>
          </p:nvSpPr>
          <p:spPr bwMode="auto">
            <a:xfrm>
              <a:off x="6219" y="10084"/>
              <a:ext cx="382" cy="3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Oval 140"/>
            <p:cNvSpPr>
              <a:spLocks noChangeArrowheads="1"/>
            </p:cNvSpPr>
            <p:nvPr/>
          </p:nvSpPr>
          <p:spPr bwMode="auto">
            <a:xfrm>
              <a:off x="8218" y="11267"/>
              <a:ext cx="241" cy="2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Oval 141"/>
            <p:cNvSpPr>
              <a:spLocks noChangeArrowheads="1"/>
            </p:cNvSpPr>
            <p:nvPr/>
          </p:nvSpPr>
          <p:spPr bwMode="auto">
            <a:xfrm>
              <a:off x="9985" y="7763"/>
              <a:ext cx="565" cy="5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Oval 142"/>
            <p:cNvSpPr>
              <a:spLocks noChangeArrowheads="1"/>
            </p:cNvSpPr>
            <p:nvPr/>
          </p:nvSpPr>
          <p:spPr bwMode="auto">
            <a:xfrm>
              <a:off x="15848" y="11180"/>
              <a:ext cx="416" cy="4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Oval 143"/>
            <p:cNvSpPr>
              <a:spLocks noChangeArrowheads="1"/>
            </p:cNvSpPr>
            <p:nvPr/>
          </p:nvSpPr>
          <p:spPr bwMode="auto">
            <a:xfrm>
              <a:off x="17763" y="7822"/>
              <a:ext cx="446" cy="4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Oval 144"/>
            <p:cNvSpPr>
              <a:spLocks noChangeArrowheads="1"/>
            </p:cNvSpPr>
            <p:nvPr/>
          </p:nvSpPr>
          <p:spPr bwMode="auto">
            <a:xfrm>
              <a:off x="4319" y="11227"/>
              <a:ext cx="321" cy="3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Oval 145"/>
            <p:cNvSpPr>
              <a:spLocks noChangeArrowheads="1"/>
            </p:cNvSpPr>
            <p:nvPr/>
          </p:nvSpPr>
          <p:spPr bwMode="auto">
            <a:xfrm>
              <a:off x="10139" y="10145"/>
              <a:ext cx="258" cy="2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Oval 146"/>
            <p:cNvSpPr>
              <a:spLocks noChangeArrowheads="1"/>
            </p:cNvSpPr>
            <p:nvPr/>
          </p:nvSpPr>
          <p:spPr bwMode="auto">
            <a:xfrm>
              <a:off x="12060" y="11248"/>
              <a:ext cx="277" cy="2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Oval 147"/>
            <p:cNvSpPr>
              <a:spLocks noChangeArrowheads="1"/>
            </p:cNvSpPr>
            <p:nvPr/>
          </p:nvSpPr>
          <p:spPr bwMode="auto">
            <a:xfrm>
              <a:off x="17850" y="14592"/>
              <a:ext cx="274" cy="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Oval 148"/>
            <p:cNvSpPr>
              <a:spLocks noChangeArrowheads="1"/>
            </p:cNvSpPr>
            <p:nvPr/>
          </p:nvSpPr>
          <p:spPr bwMode="auto">
            <a:xfrm>
              <a:off x="15879" y="13436"/>
              <a:ext cx="357" cy="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Oval 149"/>
            <p:cNvSpPr>
              <a:spLocks noChangeArrowheads="1"/>
            </p:cNvSpPr>
            <p:nvPr/>
          </p:nvSpPr>
          <p:spPr bwMode="auto">
            <a:xfrm>
              <a:off x="17815" y="10103"/>
              <a:ext cx="342" cy="3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Oval 150"/>
            <p:cNvSpPr>
              <a:spLocks noChangeArrowheads="1"/>
            </p:cNvSpPr>
            <p:nvPr/>
          </p:nvSpPr>
          <p:spPr bwMode="auto">
            <a:xfrm>
              <a:off x="8133" y="13408"/>
              <a:ext cx="413" cy="4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Oval 151"/>
            <p:cNvSpPr>
              <a:spLocks noChangeArrowheads="1"/>
            </p:cNvSpPr>
            <p:nvPr/>
          </p:nvSpPr>
          <p:spPr bwMode="auto">
            <a:xfrm>
              <a:off x="10054" y="14514"/>
              <a:ext cx="428" cy="4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Oval 152"/>
            <p:cNvSpPr>
              <a:spLocks noChangeArrowheads="1"/>
            </p:cNvSpPr>
            <p:nvPr/>
          </p:nvSpPr>
          <p:spPr bwMode="auto">
            <a:xfrm>
              <a:off x="12067" y="17942"/>
              <a:ext cx="260" cy="2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Oval 153"/>
            <p:cNvSpPr>
              <a:spLocks noChangeArrowheads="1"/>
            </p:cNvSpPr>
            <p:nvPr/>
          </p:nvSpPr>
          <p:spPr bwMode="auto">
            <a:xfrm>
              <a:off x="10099" y="16789"/>
              <a:ext cx="338" cy="3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Oval 154"/>
            <p:cNvSpPr>
              <a:spLocks noChangeArrowheads="1"/>
            </p:cNvSpPr>
            <p:nvPr/>
          </p:nvSpPr>
          <p:spPr bwMode="auto">
            <a:xfrm>
              <a:off x="12018" y="13436"/>
              <a:ext cx="359" cy="3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Oval 155"/>
            <p:cNvSpPr>
              <a:spLocks noChangeArrowheads="1"/>
            </p:cNvSpPr>
            <p:nvPr/>
          </p:nvSpPr>
          <p:spPr bwMode="auto">
            <a:xfrm>
              <a:off x="13873" y="16702"/>
              <a:ext cx="510" cy="5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Oval 156"/>
            <p:cNvSpPr>
              <a:spLocks noChangeArrowheads="1"/>
            </p:cNvSpPr>
            <p:nvPr/>
          </p:nvSpPr>
          <p:spPr bwMode="auto">
            <a:xfrm>
              <a:off x="15912" y="17926"/>
              <a:ext cx="289" cy="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Oval 157"/>
            <p:cNvSpPr>
              <a:spLocks noChangeArrowheads="1"/>
            </p:cNvSpPr>
            <p:nvPr/>
          </p:nvSpPr>
          <p:spPr bwMode="auto">
            <a:xfrm>
              <a:off x="13875" y="14476"/>
              <a:ext cx="506" cy="5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Oval 158"/>
            <p:cNvSpPr>
              <a:spLocks noChangeArrowheads="1"/>
            </p:cNvSpPr>
            <p:nvPr/>
          </p:nvSpPr>
          <p:spPr bwMode="auto">
            <a:xfrm>
              <a:off x="17871" y="16841"/>
              <a:ext cx="229" cy="2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Oval 159"/>
            <p:cNvSpPr>
              <a:spLocks noChangeArrowheads="1"/>
            </p:cNvSpPr>
            <p:nvPr/>
          </p:nvSpPr>
          <p:spPr bwMode="auto">
            <a:xfrm>
              <a:off x="12058" y="20158"/>
              <a:ext cx="279" cy="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Oval 160"/>
            <p:cNvSpPr>
              <a:spLocks noChangeArrowheads="1"/>
            </p:cNvSpPr>
            <p:nvPr/>
          </p:nvSpPr>
          <p:spPr bwMode="auto">
            <a:xfrm>
              <a:off x="13856" y="21141"/>
              <a:ext cx="544" cy="5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Oval 161"/>
            <p:cNvSpPr>
              <a:spLocks noChangeArrowheads="1"/>
            </p:cNvSpPr>
            <p:nvPr/>
          </p:nvSpPr>
          <p:spPr bwMode="auto">
            <a:xfrm>
              <a:off x="15910" y="20151"/>
              <a:ext cx="295" cy="29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Oval 162"/>
            <p:cNvSpPr>
              <a:spLocks noChangeArrowheads="1"/>
            </p:cNvSpPr>
            <p:nvPr/>
          </p:nvSpPr>
          <p:spPr bwMode="auto">
            <a:xfrm>
              <a:off x="17765" y="21191"/>
              <a:ext cx="442" cy="4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Oval 163"/>
            <p:cNvSpPr>
              <a:spLocks noChangeArrowheads="1"/>
            </p:cNvSpPr>
            <p:nvPr/>
          </p:nvSpPr>
          <p:spPr bwMode="auto">
            <a:xfrm>
              <a:off x="17692" y="23346"/>
              <a:ext cx="588" cy="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Freeform 164"/>
            <p:cNvSpPr>
              <a:spLocks/>
            </p:cNvSpPr>
            <p:nvPr/>
          </p:nvSpPr>
          <p:spPr bwMode="auto">
            <a:xfrm>
              <a:off x="1" y="2"/>
              <a:ext cx="4731" cy="3733"/>
            </a:xfrm>
            <a:custGeom>
              <a:avLst/>
              <a:gdLst>
                <a:gd name="T0" fmla="*/ 4710 w 4731"/>
                <a:gd name="T1" fmla="*/ 0 h 3733"/>
                <a:gd name="T2" fmla="*/ 4710 w 4731"/>
                <a:gd name="T3" fmla="*/ 2355 h 3733"/>
                <a:gd name="T4" fmla="*/ 2366 w 4731"/>
                <a:gd name="T5" fmla="*/ 3709 h 3733"/>
                <a:gd name="T6" fmla="*/ 21 w 4731"/>
                <a:gd name="T7" fmla="*/ 2355 h 3733"/>
                <a:gd name="T8" fmla="*/ 21 w 4731"/>
                <a:gd name="T9" fmla="*/ 0 h 3733"/>
                <a:gd name="T10" fmla="*/ 0 w 4731"/>
                <a:gd name="T11" fmla="*/ 0 h 3733"/>
                <a:gd name="T12" fmla="*/ 0 w 4731"/>
                <a:gd name="T13" fmla="*/ 2367 h 3733"/>
                <a:gd name="T14" fmla="*/ 2361 w 4731"/>
                <a:gd name="T15" fmla="*/ 3730 h 3733"/>
                <a:gd name="T16" fmla="*/ 2366 w 4731"/>
                <a:gd name="T17" fmla="*/ 3733 h 3733"/>
                <a:gd name="T18" fmla="*/ 4726 w 4731"/>
                <a:gd name="T19" fmla="*/ 2369 h 3733"/>
                <a:gd name="T20" fmla="*/ 4731 w 4731"/>
                <a:gd name="T21" fmla="*/ 2367 h 3733"/>
                <a:gd name="T22" fmla="*/ 4731 w 4731"/>
                <a:gd name="T23" fmla="*/ 0 h 3733"/>
                <a:gd name="T24" fmla="*/ 4710 w 4731"/>
                <a:gd name="T25" fmla="*/ 0 h 3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31" h="3733">
                  <a:moveTo>
                    <a:pt x="4710" y="0"/>
                  </a:moveTo>
                  <a:lnTo>
                    <a:pt x="4710" y="2355"/>
                  </a:lnTo>
                  <a:lnTo>
                    <a:pt x="2366" y="3709"/>
                  </a:lnTo>
                  <a:lnTo>
                    <a:pt x="21" y="2355"/>
                  </a:lnTo>
                  <a:lnTo>
                    <a:pt x="21" y="0"/>
                  </a:lnTo>
                  <a:lnTo>
                    <a:pt x="0" y="0"/>
                  </a:lnTo>
                  <a:lnTo>
                    <a:pt x="0" y="2367"/>
                  </a:lnTo>
                  <a:lnTo>
                    <a:pt x="2361" y="3730"/>
                  </a:lnTo>
                  <a:lnTo>
                    <a:pt x="2366" y="3733"/>
                  </a:lnTo>
                  <a:lnTo>
                    <a:pt x="4726" y="2369"/>
                  </a:lnTo>
                  <a:lnTo>
                    <a:pt x="4731" y="2367"/>
                  </a:lnTo>
                  <a:lnTo>
                    <a:pt x="4731" y="0"/>
                  </a:lnTo>
                  <a:lnTo>
                    <a:pt x="47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Freeform 167"/>
            <p:cNvSpPr>
              <a:spLocks/>
            </p:cNvSpPr>
            <p:nvPr/>
          </p:nvSpPr>
          <p:spPr bwMode="auto">
            <a:xfrm>
              <a:off x="14130" y="2"/>
              <a:ext cx="3857" cy="3733"/>
            </a:xfrm>
            <a:custGeom>
              <a:avLst/>
              <a:gdLst>
                <a:gd name="T0" fmla="*/ 22 w 3857"/>
                <a:gd name="T1" fmla="*/ 2355 h 3733"/>
                <a:gd name="T2" fmla="*/ 22 w 3857"/>
                <a:gd name="T3" fmla="*/ 0 h 3733"/>
                <a:gd name="T4" fmla="*/ 0 w 3857"/>
                <a:gd name="T5" fmla="*/ 0 h 3733"/>
                <a:gd name="T6" fmla="*/ 0 w 3857"/>
                <a:gd name="T7" fmla="*/ 2367 h 3733"/>
                <a:gd name="T8" fmla="*/ 2361 w 3857"/>
                <a:gd name="T9" fmla="*/ 3730 h 3733"/>
                <a:gd name="T10" fmla="*/ 2366 w 3857"/>
                <a:gd name="T11" fmla="*/ 3733 h 3733"/>
                <a:gd name="T12" fmla="*/ 3857 w 3857"/>
                <a:gd name="T13" fmla="*/ 2873 h 3733"/>
                <a:gd name="T14" fmla="*/ 3857 w 3857"/>
                <a:gd name="T15" fmla="*/ 2849 h 3733"/>
                <a:gd name="T16" fmla="*/ 2366 w 3857"/>
                <a:gd name="T17" fmla="*/ 3709 h 3733"/>
                <a:gd name="T18" fmla="*/ 22 w 3857"/>
                <a:gd name="T19" fmla="*/ 2355 h 3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7" h="3733">
                  <a:moveTo>
                    <a:pt x="22" y="2355"/>
                  </a:moveTo>
                  <a:lnTo>
                    <a:pt x="22" y="0"/>
                  </a:lnTo>
                  <a:lnTo>
                    <a:pt x="0" y="0"/>
                  </a:lnTo>
                  <a:lnTo>
                    <a:pt x="0" y="2367"/>
                  </a:lnTo>
                  <a:lnTo>
                    <a:pt x="2361" y="3730"/>
                  </a:lnTo>
                  <a:lnTo>
                    <a:pt x="2366" y="3733"/>
                  </a:lnTo>
                  <a:lnTo>
                    <a:pt x="3857" y="2873"/>
                  </a:lnTo>
                  <a:lnTo>
                    <a:pt x="3857" y="2849"/>
                  </a:lnTo>
                  <a:lnTo>
                    <a:pt x="2366" y="3709"/>
                  </a:lnTo>
                  <a:lnTo>
                    <a:pt x="22" y="2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Freeform 169"/>
            <p:cNvSpPr>
              <a:spLocks noEditPoints="1"/>
            </p:cNvSpPr>
            <p:nvPr/>
          </p:nvSpPr>
          <p:spPr bwMode="auto">
            <a:xfrm>
              <a:off x="13547" y="666"/>
              <a:ext cx="4731" cy="5460"/>
            </a:xfrm>
            <a:custGeom>
              <a:avLst/>
              <a:gdLst>
                <a:gd name="T0" fmla="*/ 2365 w 4731"/>
                <a:gd name="T1" fmla="*/ 5460 h 5460"/>
                <a:gd name="T2" fmla="*/ 2360 w 4731"/>
                <a:gd name="T3" fmla="*/ 5458 h 5460"/>
                <a:gd name="T4" fmla="*/ 0 w 4731"/>
                <a:gd name="T5" fmla="*/ 4094 h 5460"/>
                <a:gd name="T6" fmla="*/ 0 w 4731"/>
                <a:gd name="T7" fmla="*/ 1363 h 5460"/>
                <a:gd name="T8" fmla="*/ 4 w 4731"/>
                <a:gd name="T9" fmla="*/ 1361 h 5460"/>
                <a:gd name="T10" fmla="*/ 2365 w 4731"/>
                <a:gd name="T11" fmla="*/ 0 h 5460"/>
                <a:gd name="T12" fmla="*/ 2370 w 4731"/>
                <a:gd name="T13" fmla="*/ 2 h 5460"/>
                <a:gd name="T14" fmla="*/ 4731 w 4731"/>
                <a:gd name="T15" fmla="*/ 1363 h 5460"/>
                <a:gd name="T16" fmla="*/ 4731 w 4731"/>
                <a:gd name="T17" fmla="*/ 4094 h 5460"/>
                <a:gd name="T18" fmla="*/ 4726 w 4731"/>
                <a:gd name="T19" fmla="*/ 4097 h 5460"/>
                <a:gd name="T20" fmla="*/ 2365 w 4731"/>
                <a:gd name="T21" fmla="*/ 5460 h 5460"/>
                <a:gd name="T22" fmla="*/ 21 w 4731"/>
                <a:gd name="T23" fmla="*/ 4082 h 5460"/>
                <a:gd name="T24" fmla="*/ 2365 w 4731"/>
                <a:gd name="T25" fmla="*/ 5436 h 5460"/>
                <a:gd name="T26" fmla="*/ 4709 w 4731"/>
                <a:gd name="T27" fmla="*/ 4082 h 5460"/>
                <a:gd name="T28" fmla="*/ 4709 w 4731"/>
                <a:gd name="T29" fmla="*/ 1375 h 5460"/>
                <a:gd name="T30" fmla="*/ 2365 w 4731"/>
                <a:gd name="T31" fmla="*/ 23 h 5460"/>
                <a:gd name="T32" fmla="*/ 21 w 4731"/>
                <a:gd name="T33" fmla="*/ 1375 h 5460"/>
                <a:gd name="T34" fmla="*/ 21 w 4731"/>
                <a:gd name="T35" fmla="*/ 4082 h 5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31" h="5460">
                  <a:moveTo>
                    <a:pt x="2365" y="5460"/>
                  </a:moveTo>
                  <a:lnTo>
                    <a:pt x="2360" y="5458"/>
                  </a:lnTo>
                  <a:lnTo>
                    <a:pt x="0" y="4094"/>
                  </a:lnTo>
                  <a:lnTo>
                    <a:pt x="0" y="1363"/>
                  </a:lnTo>
                  <a:lnTo>
                    <a:pt x="4" y="1361"/>
                  </a:lnTo>
                  <a:lnTo>
                    <a:pt x="2365" y="0"/>
                  </a:lnTo>
                  <a:lnTo>
                    <a:pt x="2370" y="2"/>
                  </a:lnTo>
                  <a:lnTo>
                    <a:pt x="4731" y="1363"/>
                  </a:lnTo>
                  <a:lnTo>
                    <a:pt x="4731" y="4094"/>
                  </a:lnTo>
                  <a:lnTo>
                    <a:pt x="4726" y="4097"/>
                  </a:lnTo>
                  <a:lnTo>
                    <a:pt x="2365" y="5460"/>
                  </a:lnTo>
                  <a:close/>
                  <a:moveTo>
                    <a:pt x="21" y="4082"/>
                  </a:moveTo>
                  <a:lnTo>
                    <a:pt x="2365" y="5436"/>
                  </a:lnTo>
                  <a:lnTo>
                    <a:pt x="4709" y="4082"/>
                  </a:lnTo>
                  <a:lnTo>
                    <a:pt x="4709" y="1375"/>
                  </a:lnTo>
                  <a:lnTo>
                    <a:pt x="2365" y="23"/>
                  </a:lnTo>
                  <a:lnTo>
                    <a:pt x="21" y="1375"/>
                  </a:lnTo>
                  <a:lnTo>
                    <a:pt x="21" y="40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Freeform 170"/>
            <p:cNvSpPr>
              <a:spLocks noEditPoints="1"/>
            </p:cNvSpPr>
            <p:nvPr/>
          </p:nvSpPr>
          <p:spPr bwMode="auto">
            <a:xfrm>
              <a:off x="8435" y="21867"/>
              <a:ext cx="4731" cy="5463"/>
            </a:xfrm>
            <a:custGeom>
              <a:avLst/>
              <a:gdLst>
                <a:gd name="T0" fmla="*/ 2370 w 4731"/>
                <a:gd name="T1" fmla="*/ 2 h 5463"/>
                <a:gd name="T2" fmla="*/ 2366 w 4731"/>
                <a:gd name="T3" fmla="*/ 0 h 5463"/>
                <a:gd name="T4" fmla="*/ 5 w 4731"/>
                <a:gd name="T5" fmla="*/ 1363 h 5463"/>
                <a:gd name="T6" fmla="*/ 0 w 4731"/>
                <a:gd name="T7" fmla="*/ 1365 h 5463"/>
                <a:gd name="T8" fmla="*/ 0 w 4731"/>
                <a:gd name="T9" fmla="*/ 4097 h 5463"/>
                <a:gd name="T10" fmla="*/ 2354 w 4731"/>
                <a:gd name="T11" fmla="*/ 5455 h 5463"/>
                <a:gd name="T12" fmla="*/ 2361 w 4731"/>
                <a:gd name="T13" fmla="*/ 5458 h 5463"/>
                <a:gd name="T14" fmla="*/ 2366 w 4731"/>
                <a:gd name="T15" fmla="*/ 5463 h 5463"/>
                <a:gd name="T16" fmla="*/ 2375 w 4731"/>
                <a:gd name="T17" fmla="*/ 5455 h 5463"/>
                <a:gd name="T18" fmla="*/ 2375 w 4731"/>
                <a:gd name="T19" fmla="*/ 5455 h 5463"/>
                <a:gd name="T20" fmla="*/ 4719 w 4731"/>
                <a:gd name="T21" fmla="*/ 4102 h 5463"/>
                <a:gd name="T22" fmla="*/ 4724 w 4731"/>
                <a:gd name="T23" fmla="*/ 4099 h 5463"/>
                <a:gd name="T24" fmla="*/ 4731 w 4731"/>
                <a:gd name="T25" fmla="*/ 4097 h 5463"/>
                <a:gd name="T26" fmla="*/ 4731 w 4731"/>
                <a:gd name="T27" fmla="*/ 1365 h 5463"/>
                <a:gd name="T28" fmla="*/ 2370 w 4731"/>
                <a:gd name="T29" fmla="*/ 2 h 5463"/>
                <a:gd name="T30" fmla="*/ 2366 w 4731"/>
                <a:gd name="T31" fmla="*/ 5439 h 5463"/>
                <a:gd name="T32" fmla="*/ 19 w 4731"/>
                <a:gd name="T33" fmla="*/ 4085 h 5463"/>
                <a:gd name="T34" fmla="*/ 19 w 4731"/>
                <a:gd name="T35" fmla="*/ 1377 h 5463"/>
                <a:gd name="T36" fmla="*/ 2366 w 4731"/>
                <a:gd name="T37" fmla="*/ 23 h 5463"/>
                <a:gd name="T38" fmla="*/ 4710 w 4731"/>
                <a:gd name="T39" fmla="*/ 1377 h 5463"/>
                <a:gd name="T40" fmla="*/ 4710 w 4731"/>
                <a:gd name="T41" fmla="*/ 4085 h 5463"/>
                <a:gd name="T42" fmla="*/ 2366 w 4731"/>
                <a:gd name="T43" fmla="*/ 5439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1" h="5463">
                  <a:moveTo>
                    <a:pt x="2370" y="2"/>
                  </a:moveTo>
                  <a:lnTo>
                    <a:pt x="2366" y="0"/>
                  </a:lnTo>
                  <a:lnTo>
                    <a:pt x="5" y="1363"/>
                  </a:lnTo>
                  <a:lnTo>
                    <a:pt x="0" y="1365"/>
                  </a:lnTo>
                  <a:lnTo>
                    <a:pt x="0" y="4097"/>
                  </a:lnTo>
                  <a:lnTo>
                    <a:pt x="2354" y="5455"/>
                  </a:lnTo>
                  <a:lnTo>
                    <a:pt x="2361" y="5458"/>
                  </a:lnTo>
                  <a:lnTo>
                    <a:pt x="2366" y="5463"/>
                  </a:lnTo>
                  <a:lnTo>
                    <a:pt x="2375" y="5455"/>
                  </a:lnTo>
                  <a:lnTo>
                    <a:pt x="2375" y="5455"/>
                  </a:lnTo>
                  <a:lnTo>
                    <a:pt x="4719" y="4102"/>
                  </a:lnTo>
                  <a:lnTo>
                    <a:pt x="4724" y="4099"/>
                  </a:lnTo>
                  <a:lnTo>
                    <a:pt x="4731" y="4097"/>
                  </a:lnTo>
                  <a:lnTo>
                    <a:pt x="4731" y="1365"/>
                  </a:lnTo>
                  <a:lnTo>
                    <a:pt x="2370" y="2"/>
                  </a:lnTo>
                  <a:close/>
                  <a:moveTo>
                    <a:pt x="2366" y="5439"/>
                  </a:moveTo>
                  <a:lnTo>
                    <a:pt x="19" y="4085"/>
                  </a:lnTo>
                  <a:lnTo>
                    <a:pt x="19" y="1377"/>
                  </a:lnTo>
                  <a:lnTo>
                    <a:pt x="2366" y="23"/>
                  </a:lnTo>
                  <a:lnTo>
                    <a:pt x="4710" y="1377"/>
                  </a:lnTo>
                  <a:lnTo>
                    <a:pt x="4710" y="4085"/>
                  </a:lnTo>
                  <a:lnTo>
                    <a:pt x="2366" y="5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Freeform 171"/>
            <p:cNvSpPr>
              <a:spLocks/>
            </p:cNvSpPr>
            <p:nvPr/>
          </p:nvSpPr>
          <p:spPr bwMode="auto">
            <a:xfrm>
              <a:off x="17919" y="4503"/>
              <a:ext cx="68" cy="3686"/>
            </a:xfrm>
            <a:custGeom>
              <a:avLst/>
              <a:gdLst>
                <a:gd name="T0" fmla="*/ 68 w 68"/>
                <a:gd name="T1" fmla="*/ 0 h 3686"/>
                <a:gd name="T2" fmla="*/ 0 w 68"/>
                <a:gd name="T3" fmla="*/ 40 h 3686"/>
                <a:gd name="T4" fmla="*/ 0 w 68"/>
                <a:gd name="T5" fmla="*/ 3645 h 3686"/>
                <a:gd name="T6" fmla="*/ 68 w 68"/>
                <a:gd name="T7" fmla="*/ 3686 h 3686"/>
                <a:gd name="T8" fmla="*/ 68 w 68"/>
                <a:gd name="T9" fmla="*/ 0 h 3686"/>
              </a:gdLst>
              <a:ahLst/>
              <a:cxnLst>
                <a:cxn ang="0">
                  <a:pos x="T0" y="T1"/>
                </a:cxn>
                <a:cxn ang="0">
                  <a:pos x="T2" y="T3"/>
                </a:cxn>
                <a:cxn ang="0">
                  <a:pos x="T4" y="T5"/>
                </a:cxn>
                <a:cxn ang="0">
                  <a:pos x="T6" y="T7"/>
                </a:cxn>
                <a:cxn ang="0">
                  <a:pos x="T8" y="T9"/>
                </a:cxn>
              </a:cxnLst>
              <a:rect l="0" t="0" r="r" b="b"/>
              <a:pathLst>
                <a:path w="68" h="3686">
                  <a:moveTo>
                    <a:pt x="68" y="0"/>
                  </a:moveTo>
                  <a:lnTo>
                    <a:pt x="0" y="40"/>
                  </a:lnTo>
                  <a:lnTo>
                    <a:pt x="0" y="3645"/>
                  </a:lnTo>
                  <a:lnTo>
                    <a:pt x="68" y="3686"/>
                  </a:ln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172"/>
            <p:cNvSpPr>
              <a:spLocks noEditPoints="1"/>
            </p:cNvSpPr>
            <p:nvPr/>
          </p:nvSpPr>
          <p:spPr bwMode="auto">
            <a:xfrm>
              <a:off x="11779" y="13370"/>
              <a:ext cx="6208" cy="7211"/>
            </a:xfrm>
            <a:custGeom>
              <a:avLst/>
              <a:gdLst>
                <a:gd name="T0" fmla="*/ 6208 w 6208"/>
                <a:gd name="T1" fmla="*/ 1782 h 7211"/>
                <a:gd name="T2" fmla="*/ 3124 w 6208"/>
                <a:gd name="T3" fmla="*/ 0 h 7211"/>
                <a:gd name="T4" fmla="*/ 0 w 6208"/>
                <a:gd name="T5" fmla="*/ 1803 h 7211"/>
                <a:gd name="T6" fmla="*/ 0 w 6208"/>
                <a:gd name="T7" fmla="*/ 5409 h 7211"/>
                <a:gd name="T8" fmla="*/ 3124 w 6208"/>
                <a:gd name="T9" fmla="*/ 7211 h 7211"/>
                <a:gd name="T10" fmla="*/ 6208 w 6208"/>
                <a:gd name="T11" fmla="*/ 5430 h 7211"/>
                <a:gd name="T12" fmla="*/ 6208 w 6208"/>
                <a:gd name="T13" fmla="*/ 1782 h 7211"/>
                <a:gd name="T14" fmla="*/ 3124 w 6208"/>
                <a:gd name="T15" fmla="*/ 7089 h 7211"/>
                <a:gd name="T16" fmla="*/ 106 w 6208"/>
                <a:gd name="T17" fmla="*/ 5347 h 7211"/>
                <a:gd name="T18" fmla="*/ 106 w 6208"/>
                <a:gd name="T19" fmla="*/ 1864 h 7211"/>
                <a:gd name="T20" fmla="*/ 3124 w 6208"/>
                <a:gd name="T21" fmla="*/ 123 h 7211"/>
                <a:gd name="T22" fmla="*/ 6140 w 6208"/>
                <a:gd name="T23" fmla="*/ 1864 h 7211"/>
                <a:gd name="T24" fmla="*/ 6140 w 6208"/>
                <a:gd name="T25" fmla="*/ 5347 h 7211"/>
                <a:gd name="T26" fmla="*/ 3124 w 6208"/>
                <a:gd name="T27" fmla="*/ 7089 h 7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8" h="7211">
                  <a:moveTo>
                    <a:pt x="6208" y="1782"/>
                  </a:moveTo>
                  <a:lnTo>
                    <a:pt x="3124" y="0"/>
                  </a:lnTo>
                  <a:lnTo>
                    <a:pt x="0" y="1803"/>
                  </a:lnTo>
                  <a:lnTo>
                    <a:pt x="0" y="5409"/>
                  </a:lnTo>
                  <a:lnTo>
                    <a:pt x="3124" y="7211"/>
                  </a:lnTo>
                  <a:lnTo>
                    <a:pt x="6208" y="5430"/>
                  </a:lnTo>
                  <a:lnTo>
                    <a:pt x="6208" y="1782"/>
                  </a:lnTo>
                  <a:close/>
                  <a:moveTo>
                    <a:pt x="3124" y="7089"/>
                  </a:moveTo>
                  <a:lnTo>
                    <a:pt x="106" y="5347"/>
                  </a:lnTo>
                  <a:lnTo>
                    <a:pt x="106" y="1864"/>
                  </a:lnTo>
                  <a:lnTo>
                    <a:pt x="3124" y="123"/>
                  </a:lnTo>
                  <a:lnTo>
                    <a:pt x="6140" y="1864"/>
                  </a:lnTo>
                  <a:lnTo>
                    <a:pt x="6140" y="5347"/>
                  </a:lnTo>
                  <a:lnTo>
                    <a:pt x="3124" y="7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173"/>
            <p:cNvSpPr>
              <a:spLocks noEditPoints="1"/>
            </p:cNvSpPr>
            <p:nvPr/>
          </p:nvSpPr>
          <p:spPr bwMode="auto">
            <a:xfrm>
              <a:off x="9565" y="23648"/>
              <a:ext cx="5246" cy="6056"/>
            </a:xfrm>
            <a:custGeom>
              <a:avLst/>
              <a:gdLst>
                <a:gd name="T0" fmla="*/ 2623 w 5246"/>
                <a:gd name="T1" fmla="*/ 6056 h 6056"/>
                <a:gd name="T2" fmla="*/ 0 w 5246"/>
                <a:gd name="T3" fmla="*/ 4542 h 6056"/>
                <a:gd name="T4" fmla="*/ 0 w 5246"/>
                <a:gd name="T5" fmla="*/ 1512 h 6056"/>
                <a:gd name="T6" fmla="*/ 2623 w 5246"/>
                <a:gd name="T7" fmla="*/ 0 h 6056"/>
                <a:gd name="T8" fmla="*/ 5246 w 5246"/>
                <a:gd name="T9" fmla="*/ 1512 h 6056"/>
                <a:gd name="T10" fmla="*/ 5246 w 5246"/>
                <a:gd name="T11" fmla="*/ 4542 h 6056"/>
                <a:gd name="T12" fmla="*/ 2623 w 5246"/>
                <a:gd name="T13" fmla="*/ 6056 h 6056"/>
                <a:gd name="T14" fmla="*/ 90 w 5246"/>
                <a:gd name="T15" fmla="*/ 4490 h 6056"/>
                <a:gd name="T16" fmla="*/ 2623 w 5246"/>
                <a:gd name="T17" fmla="*/ 5952 h 6056"/>
                <a:gd name="T18" fmla="*/ 5156 w 5246"/>
                <a:gd name="T19" fmla="*/ 4490 h 6056"/>
                <a:gd name="T20" fmla="*/ 5156 w 5246"/>
                <a:gd name="T21" fmla="*/ 1564 h 6056"/>
                <a:gd name="T22" fmla="*/ 2623 w 5246"/>
                <a:gd name="T23" fmla="*/ 102 h 6056"/>
                <a:gd name="T24" fmla="*/ 90 w 5246"/>
                <a:gd name="T25" fmla="*/ 1564 h 6056"/>
                <a:gd name="T26" fmla="*/ 90 w 5246"/>
                <a:gd name="T27" fmla="*/ 4490 h 6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6" h="6056">
                  <a:moveTo>
                    <a:pt x="2623" y="6056"/>
                  </a:moveTo>
                  <a:lnTo>
                    <a:pt x="0" y="4542"/>
                  </a:lnTo>
                  <a:lnTo>
                    <a:pt x="0" y="1512"/>
                  </a:lnTo>
                  <a:lnTo>
                    <a:pt x="2623" y="0"/>
                  </a:lnTo>
                  <a:lnTo>
                    <a:pt x="5246" y="1512"/>
                  </a:lnTo>
                  <a:lnTo>
                    <a:pt x="5246" y="4542"/>
                  </a:lnTo>
                  <a:lnTo>
                    <a:pt x="2623" y="6056"/>
                  </a:lnTo>
                  <a:close/>
                  <a:moveTo>
                    <a:pt x="90" y="4490"/>
                  </a:moveTo>
                  <a:lnTo>
                    <a:pt x="2623" y="5952"/>
                  </a:lnTo>
                  <a:lnTo>
                    <a:pt x="5156" y="4490"/>
                  </a:lnTo>
                  <a:lnTo>
                    <a:pt x="5156" y="1564"/>
                  </a:lnTo>
                  <a:lnTo>
                    <a:pt x="2623" y="102"/>
                  </a:lnTo>
                  <a:lnTo>
                    <a:pt x="90" y="1564"/>
                  </a:lnTo>
                  <a:lnTo>
                    <a:pt x="90" y="44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Freeform 174"/>
            <p:cNvSpPr>
              <a:spLocks/>
            </p:cNvSpPr>
            <p:nvPr/>
          </p:nvSpPr>
          <p:spPr bwMode="auto">
            <a:xfrm>
              <a:off x="14849" y="18686"/>
              <a:ext cx="3138" cy="7212"/>
            </a:xfrm>
            <a:custGeom>
              <a:avLst/>
              <a:gdLst>
                <a:gd name="T0" fmla="*/ 3138 w 3138"/>
                <a:gd name="T1" fmla="*/ 7079 h 7212"/>
                <a:gd name="T2" fmla="*/ 3122 w 3138"/>
                <a:gd name="T3" fmla="*/ 7086 h 7212"/>
                <a:gd name="T4" fmla="*/ 106 w 3138"/>
                <a:gd name="T5" fmla="*/ 5347 h 7212"/>
                <a:gd name="T6" fmla="*/ 106 w 3138"/>
                <a:gd name="T7" fmla="*/ 1865 h 7212"/>
                <a:gd name="T8" fmla="*/ 3122 w 3138"/>
                <a:gd name="T9" fmla="*/ 123 h 7212"/>
                <a:gd name="T10" fmla="*/ 3138 w 3138"/>
                <a:gd name="T11" fmla="*/ 133 h 7212"/>
                <a:gd name="T12" fmla="*/ 3138 w 3138"/>
                <a:gd name="T13" fmla="*/ 10 h 7212"/>
                <a:gd name="T14" fmla="*/ 3122 w 3138"/>
                <a:gd name="T15" fmla="*/ 0 h 7212"/>
                <a:gd name="T16" fmla="*/ 0 w 3138"/>
                <a:gd name="T17" fmla="*/ 1803 h 7212"/>
                <a:gd name="T18" fmla="*/ 0 w 3138"/>
                <a:gd name="T19" fmla="*/ 5409 h 7212"/>
                <a:gd name="T20" fmla="*/ 3122 w 3138"/>
                <a:gd name="T21" fmla="*/ 7212 h 7212"/>
                <a:gd name="T22" fmla="*/ 3138 w 3138"/>
                <a:gd name="T23" fmla="*/ 7202 h 7212"/>
                <a:gd name="T24" fmla="*/ 3138 w 3138"/>
                <a:gd name="T25" fmla="*/ 7079 h 7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8" h="7212">
                  <a:moveTo>
                    <a:pt x="3138" y="7079"/>
                  </a:moveTo>
                  <a:lnTo>
                    <a:pt x="3122" y="7086"/>
                  </a:lnTo>
                  <a:lnTo>
                    <a:pt x="106" y="5347"/>
                  </a:lnTo>
                  <a:lnTo>
                    <a:pt x="106" y="1865"/>
                  </a:lnTo>
                  <a:lnTo>
                    <a:pt x="3122" y="123"/>
                  </a:lnTo>
                  <a:lnTo>
                    <a:pt x="3138" y="133"/>
                  </a:lnTo>
                  <a:lnTo>
                    <a:pt x="3138" y="10"/>
                  </a:lnTo>
                  <a:lnTo>
                    <a:pt x="3122" y="0"/>
                  </a:lnTo>
                  <a:lnTo>
                    <a:pt x="0" y="1803"/>
                  </a:lnTo>
                  <a:lnTo>
                    <a:pt x="0" y="5409"/>
                  </a:lnTo>
                  <a:lnTo>
                    <a:pt x="3122" y="7212"/>
                  </a:lnTo>
                  <a:lnTo>
                    <a:pt x="3138" y="7202"/>
                  </a:lnTo>
                  <a:lnTo>
                    <a:pt x="3138" y="70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Oval 175"/>
            <p:cNvSpPr>
              <a:spLocks noChangeArrowheads="1"/>
            </p:cNvSpPr>
            <p:nvPr/>
          </p:nvSpPr>
          <p:spPr bwMode="auto">
            <a:xfrm>
              <a:off x="4489" y="2130"/>
              <a:ext cx="465" cy="4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Oval 177"/>
            <p:cNvSpPr>
              <a:spLocks noChangeArrowheads="1"/>
            </p:cNvSpPr>
            <p:nvPr/>
          </p:nvSpPr>
          <p:spPr bwMode="auto">
            <a:xfrm>
              <a:off x="16368" y="3593"/>
              <a:ext cx="258" cy="2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Oval 178"/>
            <p:cNvSpPr>
              <a:spLocks noChangeArrowheads="1"/>
            </p:cNvSpPr>
            <p:nvPr/>
          </p:nvSpPr>
          <p:spPr bwMode="auto">
            <a:xfrm>
              <a:off x="13842" y="2064"/>
              <a:ext cx="600" cy="5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Oval 179"/>
            <p:cNvSpPr>
              <a:spLocks noChangeArrowheads="1"/>
            </p:cNvSpPr>
            <p:nvPr/>
          </p:nvSpPr>
          <p:spPr bwMode="auto">
            <a:xfrm>
              <a:off x="2170" y="3527"/>
              <a:ext cx="393" cy="3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Oval 180"/>
            <p:cNvSpPr>
              <a:spLocks noChangeArrowheads="1"/>
            </p:cNvSpPr>
            <p:nvPr/>
          </p:nvSpPr>
          <p:spPr bwMode="auto">
            <a:xfrm>
              <a:off x="9274" y="2206"/>
              <a:ext cx="314" cy="3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Oval 182"/>
            <p:cNvSpPr>
              <a:spLocks noChangeArrowheads="1"/>
            </p:cNvSpPr>
            <p:nvPr/>
          </p:nvSpPr>
          <p:spPr bwMode="auto">
            <a:xfrm>
              <a:off x="13833" y="7492"/>
              <a:ext cx="616" cy="6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Oval 183"/>
            <p:cNvSpPr>
              <a:spLocks noChangeArrowheads="1"/>
            </p:cNvSpPr>
            <p:nvPr/>
          </p:nvSpPr>
          <p:spPr bwMode="auto">
            <a:xfrm>
              <a:off x="10605" y="21682"/>
              <a:ext cx="389" cy="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Oval 184"/>
            <p:cNvSpPr>
              <a:spLocks noChangeArrowheads="1"/>
            </p:cNvSpPr>
            <p:nvPr/>
          </p:nvSpPr>
          <p:spPr bwMode="auto">
            <a:xfrm>
              <a:off x="8244" y="23036"/>
              <a:ext cx="404" cy="4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Oval 185"/>
            <p:cNvSpPr>
              <a:spLocks noChangeArrowheads="1"/>
            </p:cNvSpPr>
            <p:nvPr/>
          </p:nvSpPr>
          <p:spPr bwMode="auto">
            <a:xfrm>
              <a:off x="12932" y="23015"/>
              <a:ext cx="447" cy="4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Oval 186"/>
            <p:cNvSpPr>
              <a:spLocks noChangeArrowheads="1"/>
            </p:cNvSpPr>
            <p:nvPr/>
          </p:nvSpPr>
          <p:spPr bwMode="auto">
            <a:xfrm>
              <a:off x="8218" y="25730"/>
              <a:ext cx="453" cy="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Oval 187"/>
            <p:cNvSpPr>
              <a:spLocks noChangeArrowheads="1"/>
            </p:cNvSpPr>
            <p:nvPr/>
          </p:nvSpPr>
          <p:spPr bwMode="auto">
            <a:xfrm>
              <a:off x="12920" y="25723"/>
              <a:ext cx="471" cy="4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840" name="Group 1839"/>
          <p:cNvGrpSpPr/>
          <p:nvPr userDrawn="1"/>
        </p:nvGrpSpPr>
        <p:grpSpPr>
          <a:xfrm>
            <a:off x="8689168" y="6490334"/>
            <a:ext cx="454832" cy="367665"/>
            <a:chOff x="11233342" y="6135264"/>
            <a:chExt cx="958658" cy="722736"/>
          </a:xfrm>
        </p:grpSpPr>
        <p:sp>
          <p:nvSpPr>
            <p:cNvPr id="1841" name="Freeform 1840"/>
            <p:cNvSpPr/>
            <p:nvPr userDrawn="1"/>
          </p:nvSpPr>
          <p:spPr>
            <a:xfrm>
              <a:off x="11233342" y="6135264"/>
              <a:ext cx="958658" cy="722736"/>
            </a:xfrm>
            <a:custGeom>
              <a:avLst/>
              <a:gdLst>
                <a:gd name="connsiteX0" fmla="*/ 958658 w 958658"/>
                <a:gd name="connsiteY0" fmla="*/ 0 h 722736"/>
                <a:gd name="connsiteX1" fmla="*/ 958658 w 958658"/>
                <a:gd name="connsiteY1" fmla="*/ 722736 h 722736"/>
                <a:gd name="connsiteX2" fmla="*/ 0 w 958658"/>
                <a:gd name="connsiteY2" fmla="*/ 722736 h 722736"/>
                <a:gd name="connsiteX3" fmla="*/ 27392 w 958658"/>
                <a:gd name="connsiteY3" fmla="*/ 685177 h 722736"/>
                <a:gd name="connsiteX4" fmla="*/ 890574 w 958658"/>
                <a:gd name="connsiteY4" fmla="*/ 24919 h 722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658" h="722736">
                  <a:moveTo>
                    <a:pt x="958658" y="0"/>
                  </a:moveTo>
                  <a:lnTo>
                    <a:pt x="958658" y="722736"/>
                  </a:lnTo>
                  <a:lnTo>
                    <a:pt x="0" y="722736"/>
                  </a:lnTo>
                  <a:lnTo>
                    <a:pt x="27392" y="685177"/>
                  </a:lnTo>
                  <a:cubicBezTo>
                    <a:pt x="253059" y="398017"/>
                    <a:pt x="549562" y="169155"/>
                    <a:pt x="890574" y="249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842" name="Picture 1841"/>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28" t="20928" r="20928" b="20928"/>
            <a:stretch/>
          </p:blipFill>
          <p:spPr>
            <a:xfrm>
              <a:off x="11741442" y="6423643"/>
              <a:ext cx="348958" cy="348958"/>
            </a:xfrm>
            <a:prstGeom prst="rect">
              <a:avLst/>
            </a:prstGeom>
          </p:spPr>
        </p:pic>
      </p:grpSp>
    </p:spTree>
    <p:extLst>
      <p:ext uri="{BB962C8B-B14F-4D97-AF65-F5344CB8AC3E}">
        <p14:creationId xmlns:p14="http://schemas.microsoft.com/office/powerpoint/2010/main" val="1639284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93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74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2024-02-27</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74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598159"/>
      </p:ext>
    </p:extLst>
  </p:cSld>
  <p:clrMap bg1="lt1" tx1="dk1" bg2="lt2" tx2="dk2" accent1="accent1" accent2="accent2" accent3="accent3" accent4="accent4" accent5="accent5" accent6="accent6" hlink="hlink" folHlink="folHlink"/>
  <p:sldLayoutIdLst>
    <p:sldLayoutId id="2147483671" r:id="rId1"/>
    <p:sldLayoutId id="2147483672" r:id="rId2"/>
  </p:sldLayoutIdLst>
  <p:hf hdr="0" ftr="0" dt="0"/>
  <p:txStyles>
    <p:titleStyle>
      <a:lvl1pPr algn="ctr" defTabSz="914378"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5">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13.wdp"/><Relationship Id="rId7" Type="http://schemas.openxmlformats.org/officeDocument/2006/relationships/comments" Target="../comments/comment1.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4" Type="http://schemas.microsoft.com/office/2007/relationships/hdphoto" Target="../media/hdphoto15.wdp"/></Relationships>
</file>

<file path=ppt/slides/_rels/slide2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248403" y="1196752"/>
            <a:ext cx="4445446" cy="3096344"/>
          </a:xfrm>
        </p:spPr>
        <p:txBody>
          <a:bodyPr/>
          <a:lstStyle/>
          <a:p>
            <a:r>
              <a:rPr lang="en-US" altLang="ko-KR" sz="4800" b="1" dirty="0">
                <a:solidFill>
                  <a:schemeClr val="accent6">
                    <a:lumMod val="50000"/>
                  </a:schemeClr>
                </a:solidFill>
              </a:rPr>
              <a:t>Steel express </a:t>
            </a:r>
            <a:br>
              <a:rPr lang="en-US" altLang="ko-KR" sz="4800" b="1" dirty="0">
                <a:solidFill>
                  <a:schemeClr val="accent6">
                    <a:lumMod val="50000"/>
                  </a:schemeClr>
                </a:solidFill>
              </a:rPr>
            </a:br>
            <a:r>
              <a:rPr lang="en-US" altLang="ko-KR" sz="4800" b="1" dirty="0">
                <a:solidFill>
                  <a:schemeClr val="accent6">
                    <a:lumMod val="50000"/>
                  </a:schemeClr>
                </a:solidFill>
              </a:rPr>
              <a:t>inventory management</a:t>
            </a:r>
            <a:br>
              <a:rPr lang="en-US" altLang="ko-KR" sz="4800" b="1" dirty="0">
                <a:solidFill>
                  <a:schemeClr val="accent6">
                    <a:lumMod val="50000"/>
                  </a:schemeClr>
                </a:solidFill>
              </a:rPr>
            </a:br>
            <a:r>
              <a:rPr lang="en-US" altLang="ko-KR" sz="4800" b="1" dirty="0">
                <a:solidFill>
                  <a:schemeClr val="accent6">
                    <a:lumMod val="50000"/>
                  </a:schemeClr>
                </a:solidFill>
              </a:rPr>
              <a:t>system</a:t>
            </a:r>
            <a:endParaRPr lang="ko-KR" altLang="en-US" sz="4800" b="1" dirty="0">
              <a:solidFill>
                <a:schemeClr val="accent6">
                  <a:lumMod val="50000"/>
                </a:schemeClr>
              </a:solidFill>
            </a:endParaRPr>
          </a:p>
        </p:txBody>
      </p:sp>
      <p:grpSp>
        <p:nvGrpSpPr>
          <p:cNvPr id="29" name="그룹 28"/>
          <p:cNvGrpSpPr/>
          <p:nvPr/>
        </p:nvGrpSpPr>
        <p:grpSpPr>
          <a:xfrm>
            <a:off x="3904200" y="6166383"/>
            <a:ext cx="1335600" cy="338400"/>
            <a:chOff x="5427663" y="5711825"/>
            <a:chExt cx="1335600" cy="338400"/>
          </a:xfrm>
        </p:grpSpPr>
        <p:sp>
          <p:nvSpPr>
            <p:cNvPr id="30"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2" name="Rectangle 1"/>
          <p:cNvSpPr/>
          <p:nvPr/>
        </p:nvSpPr>
        <p:spPr>
          <a:xfrm>
            <a:off x="248403" y="4752686"/>
            <a:ext cx="3573486" cy="954107"/>
          </a:xfrm>
          <a:prstGeom prst="rect">
            <a:avLst/>
          </a:prstGeom>
        </p:spPr>
        <p:txBody>
          <a:bodyPr wrap="square">
            <a:spAutoFit/>
          </a:bodyPr>
          <a:lstStyle/>
          <a:p>
            <a:r>
              <a:rPr lang="en-US" sz="2800" b="1" dirty="0">
                <a:solidFill>
                  <a:schemeClr val="accent6">
                    <a:lumMod val="50000"/>
                  </a:schemeClr>
                </a:solidFill>
                <a:latin typeface="+mj-lt"/>
              </a:rPr>
              <a:t>Under supervision of :  </a:t>
            </a:r>
          </a:p>
          <a:p>
            <a:r>
              <a:rPr lang="en-US" sz="2800" b="1" dirty="0" err="1">
                <a:solidFill>
                  <a:schemeClr val="accent6">
                    <a:lumMod val="50000"/>
                  </a:schemeClr>
                </a:solidFill>
                <a:latin typeface="+mj-lt"/>
              </a:rPr>
              <a:t>DR.Ghada</a:t>
            </a:r>
            <a:r>
              <a:rPr lang="en-US" sz="2800" b="1" dirty="0">
                <a:solidFill>
                  <a:schemeClr val="accent6">
                    <a:lumMod val="50000"/>
                  </a:schemeClr>
                </a:solidFill>
                <a:latin typeface="+mj-lt"/>
              </a:rPr>
              <a:t> </a:t>
            </a:r>
            <a:r>
              <a:rPr lang="en-US" sz="2800" b="1" dirty="0" err="1">
                <a:solidFill>
                  <a:schemeClr val="accent6">
                    <a:lumMod val="50000"/>
                  </a:schemeClr>
                </a:solidFill>
                <a:latin typeface="+mj-lt"/>
              </a:rPr>
              <a:t>Tolan</a:t>
            </a:r>
            <a:r>
              <a:rPr lang="en-US" sz="2800" b="1" dirty="0">
                <a:solidFill>
                  <a:schemeClr val="accent6">
                    <a:lumMod val="50000"/>
                  </a:schemeClr>
                </a:solidFill>
                <a:latin typeface="+mj-lt"/>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8C5BA1-DB4D-4D92-3C81-9982F0EE0DB2}"/>
              </a:ext>
            </a:extLst>
          </p:cNvPr>
          <p:cNvSpPr>
            <a:spLocks noGrp="1"/>
          </p:cNvSpPr>
          <p:nvPr>
            <p:ph type="title"/>
          </p:nvPr>
        </p:nvSpPr>
        <p:spPr>
          <a:xfrm>
            <a:off x="3681" y="116632"/>
            <a:ext cx="7661196" cy="822482"/>
          </a:xfrm>
        </p:spPr>
        <p:txBody>
          <a:bodyPr>
            <a:noAutofit/>
          </a:bodyPr>
          <a:lstStyle/>
          <a:p>
            <a:r>
              <a:rPr lang="en-US" sz="5400" dirty="0"/>
              <a:t>Steel Types:</a:t>
            </a:r>
          </a:p>
        </p:txBody>
      </p:sp>
      <p:pic>
        <p:nvPicPr>
          <p:cNvPr id="19" name="Picture 18" descr="A stack of rectangular metal beams&#10;&#10;Description automatically generated">
            <a:extLst>
              <a:ext uri="{FF2B5EF4-FFF2-40B4-BE49-F238E27FC236}">
                <a16:creationId xmlns:a16="http://schemas.microsoft.com/office/drawing/2014/main" id="{94FA82A1-9835-D848-94E6-B7ECEAF13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 y="-54265"/>
            <a:ext cx="3344183" cy="3267241"/>
          </a:xfrm>
          <a:prstGeom prst="rect">
            <a:avLst/>
          </a:prstGeom>
        </p:spPr>
      </p:pic>
      <p:pic>
        <p:nvPicPr>
          <p:cNvPr id="21" name="Picture 20" descr="A close-up of several steel pipes&#10;&#10;Description automatically generated">
            <a:extLst>
              <a:ext uri="{FF2B5EF4-FFF2-40B4-BE49-F238E27FC236}">
                <a16:creationId xmlns:a16="http://schemas.microsoft.com/office/drawing/2014/main" id="{1CCE2665-2645-7DB0-F755-29A857962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1" y="4075171"/>
            <a:ext cx="3390745" cy="2874923"/>
          </a:xfrm>
          <a:prstGeom prst="rect">
            <a:avLst/>
          </a:prstGeom>
        </p:spPr>
      </p:pic>
      <p:pic>
        <p:nvPicPr>
          <p:cNvPr id="23" name="Picture 22">
            <a:extLst>
              <a:ext uri="{FF2B5EF4-FFF2-40B4-BE49-F238E27FC236}">
                <a16:creationId xmlns:a16="http://schemas.microsoft.com/office/drawing/2014/main" id="{5B7DAAE8-B3BE-3EF0-BF2D-EF8A73C81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466" y="2423683"/>
            <a:ext cx="2783181" cy="3093549"/>
          </a:xfrm>
          <a:prstGeom prst="rect">
            <a:avLst/>
          </a:prstGeom>
        </p:spPr>
      </p:pic>
      <p:pic>
        <p:nvPicPr>
          <p:cNvPr id="25" name="Picture 24">
            <a:extLst>
              <a:ext uri="{FF2B5EF4-FFF2-40B4-BE49-F238E27FC236}">
                <a16:creationId xmlns:a16="http://schemas.microsoft.com/office/drawing/2014/main" id="{D877BF81-63DE-A0F2-A7FB-D54049327C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184" y="4037819"/>
            <a:ext cx="2924961" cy="2909555"/>
          </a:xfrm>
          <a:prstGeom prst="rect">
            <a:avLst/>
          </a:prstGeom>
        </p:spPr>
      </p:pic>
      <p:pic>
        <p:nvPicPr>
          <p:cNvPr id="27" name="Picture 26" descr="A stack of steel square boxes&#10;&#10;Description automatically generated">
            <a:extLst>
              <a:ext uri="{FF2B5EF4-FFF2-40B4-BE49-F238E27FC236}">
                <a16:creationId xmlns:a16="http://schemas.microsoft.com/office/drawing/2014/main" id="{BB913C88-D9CB-D559-D498-8A38F5E203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5647" y="-54265"/>
            <a:ext cx="2972517" cy="3068960"/>
          </a:xfrm>
          <a:prstGeom prst="rect">
            <a:avLst/>
          </a:prstGeom>
        </p:spPr>
      </p:pic>
      <p:sp>
        <p:nvSpPr>
          <p:cNvPr id="2" name="Rectangle 1"/>
          <p:cNvSpPr/>
          <p:nvPr/>
        </p:nvSpPr>
        <p:spPr>
          <a:xfrm>
            <a:off x="3347864" y="0"/>
            <a:ext cx="2837783" cy="1196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383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52736"/>
            <a:ext cx="8402525" cy="4881686"/>
          </a:xfrm>
        </p:spPr>
        <p:txBody>
          <a:bodyPr>
            <a:normAutofit/>
          </a:bodyPr>
          <a:lstStyle/>
          <a:p>
            <a:r>
              <a:rPr lang="en-US" sz="6000" b="1" i="0" dirty="0"/>
              <a:t>Data collection </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Box 8">
            <a:extLst>
              <a:ext uri="{FF2B5EF4-FFF2-40B4-BE49-F238E27FC236}">
                <a16:creationId xmlns:a16="http://schemas.microsoft.com/office/drawing/2014/main" id="{A9484468-B31F-404C-8F87-C28DE624A938}"/>
              </a:ext>
            </a:extLst>
          </p:cNvPr>
          <p:cNvSpPr txBox="1"/>
          <p:nvPr/>
        </p:nvSpPr>
        <p:spPr>
          <a:xfrm>
            <a:off x="146052" y="1879017"/>
            <a:ext cx="8851895" cy="2646878"/>
          </a:xfrm>
          <a:prstGeom prst="rect">
            <a:avLst/>
          </a:prstGeom>
          <a:noFill/>
        </p:spPr>
        <p:txBody>
          <a:bodyPr wrap="square" rtlCol="0">
            <a:spAutoFit/>
          </a:bodyPr>
          <a:lstStyle/>
          <a:p>
            <a:r>
              <a:rPr lang="en-US" sz="6000" dirty="0">
                <a:solidFill>
                  <a:schemeClr val="bg1"/>
                </a:solidFill>
                <a:latin typeface="+mj-lt"/>
              </a:rPr>
              <a:t>Data collection : </a:t>
            </a:r>
          </a:p>
          <a:p>
            <a:r>
              <a:rPr lang="en-US" sz="3600" dirty="0">
                <a:solidFill>
                  <a:schemeClr val="bg1"/>
                </a:solidFill>
                <a:latin typeface="Arial" panose="020B0604020202020204" pitchFamily="34" charset="0"/>
                <a:cs typeface="Arial" panose="020B0604020202020204" pitchFamily="34" charset="0"/>
              </a:rPr>
              <a:t>We have collected the data from ERP </a:t>
            </a:r>
          </a:p>
          <a:p>
            <a:r>
              <a:rPr lang="en-US" sz="3600" dirty="0">
                <a:solidFill>
                  <a:schemeClr val="bg1"/>
                </a:solidFill>
                <a:latin typeface="Arial" panose="020B0604020202020204" pitchFamily="34" charset="0"/>
                <a:cs typeface="Arial" panose="020B0604020202020204" pitchFamily="34" charset="0"/>
              </a:rPr>
              <a:t>System  of El-</a:t>
            </a:r>
            <a:r>
              <a:rPr lang="en-US" sz="3600" dirty="0" err="1">
                <a:solidFill>
                  <a:schemeClr val="bg1"/>
                </a:solidFill>
                <a:latin typeface="Arial" panose="020B0604020202020204" pitchFamily="34" charset="0"/>
                <a:cs typeface="Arial" panose="020B0604020202020204" pitchFamily="34" charset="0"/>
              </a:rPr>
              <a:t>Ashry</a:t>
            </a:r>
            <a:r>
              <a:rPr lang="en-US" sz="3600" dirty="0">
                <a:solidFill>
                  <a:schemeClr val="bg1"/>
                </a:solidFill>
                <a:latin typeface="Arial" panose="020B0604020202020204" pitchFamily="34" charset="0"/>
                <a:cs typeface="Arial" panose="020B0604020202020204" pitchFamily="34" charset="0"/>
              </a:rPr>
              <a:t> steel company.</a:t>
            </a:r>
          </a:p>
          <a:p>
            <a:r>
              <a:rPr lang="en-US" sz="3400" dirty="0">
                <a:solidFill>
                  <a:schemeClr val="bg1"/>
                </a:solidFill>
                <a:latin typeface="+mj-lt"/>
              </a:rPr>
              <a:t> </a:t>
            </a:r>
          </a:p>
        </p:txBody>
      </p:sp>
    </p:spTree>
    <p:extLst>
      <p:ext uri="{BB962C8B-B14F-4D97-AF65-F5344CB8AC3E}">
        <p14:creationId xmlns:p14="http://schemas.microsoft.com/office/powerpoint/2010/main" val="3564584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474" y="0"/>
            <a:ext cx="9144000" cy="6858000"/>
          </a:xfrm>
        </p:spPr>
      </p:pic>
      <p:sp>
        <p:nvSpPr>
          <p:cNvPr id="3" name="Title 2"/>
          <p:cNvSpPr>
            <a:spLocks noGrp="1"/>
          </p:cNvSpPr>
          <p:nvPr>
            <p:ph type="title"/>
          </p:nvPr>
        </p:nvSpPr>
        <p:spPr>
          <a:xfrm>
            <a:off x="398274" y="1407956"/>
            <a:ext cx="7661196" cy="796908"/>
          </a:xfrm>
        </p:spPr>
        <p:txBody>
          <a:bodyPr>
            <a:normAutofit/>
          </a:bodyPr>
          <a:lstStyle/>
          <a:p>
            <a:r>
              <a:rPr lang="en-US" sz="3600" dirty="0"/>
              <a:t>Problems:</a:t>
            </a:r>
          </a:p>
        </p:txBody>
      </p:sp>
      <p:sp>
        <p:nvSpPr>
          <p:cNvPr id="5" name="Title 2"/>
          <p:cNvSpPr txBox="1">
            <a:spLocks/>
          </p:cNvSpPr>
          <p:nvPr/>
        </p:nvSpPr>
        <p:spPr>
          <a:xfrm>
            <a:off x="388145" y="2204864"/>
            <a:ext cx="8648351" cy="309634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en-US" sz="2800" b="0" dirty="0">
                <a:cs typeface="Arial" panose="020B0604020202020204" pitchFamily="34" charset="0"/>
              </a:rPr>
              <a:t>we found that </a:t>
            </a:r>
            <a:r>
              <a:rPr lang="en-US" sz="2800" b="0" dirty="0" err="1">
                <a:cs typeface="Arial" panose="020B0604020202020204" pitchFamily="34" charset="0"/>
              </a:rPr>
              <a:t>Ashry</a:t>
            </a:r>
            <a:r>
              <a:rPr lang="en-US" sz="2800" b="0" dirty="0">
                <a:cs typeface="Arial" panose="020B0604020202020204" pitchFamily="34" charset="0"/>
              </a:rPr>
              <a:t> steel make a lot of random purchases  of  large quantities of iron and small of percentage sales </a:t>
            </a:r>
            <a:endParaRPr lang="ar-DZ" sz="2800" b="0" dirty="0">
              <a:cs typeface="Arial" panose="020B0604020202020204" pitchFamily="34" charset="0"/>
            </a:endParaRPr>
          </a:p>
          <a:p>
            <a:r>
              <a:rPr lang="en-US" sz="2800" b="0" dirty="0">
                <a:cs typeface="Arial" panose="020B0604020202020204" pitchFamily="34" charset="0"/>
              </a:rPr>
              <a:t>so it costs  high holding cost to the company  and </a:t>
            </a:r>
          </a:p>
          <a:p>
            <a:r>
              <a:rPr lang="en-US" sz="2800" b="0" dirty="0">
                <a:cs typeface="Arial" panose="020B0604020202020204" pitchFamily="34" charset="0"/>
              </a:rPr>
              <a:t>it is placed in the warehouse and the company bears </a:t>
            </a:r>
          </a:p>
          <a:p>
            <a:r>
              <a:rPr lang="en-US" sz="2800" b="0" dirty="0">
                <a:cs typeface="Arial" panose="020B0604020202020204" pitchFamily="34" charset="0"/>
              </a:rPr>
              <a:t>a large proportion of the holding cost </a:t>
            </a:r>
          </a:p>
        </p:txBody>
      </p:sp>
    </p:spTree>
    <p:extLst>
      <p:ext uri="{BB962C8B-B14F-4D97-AF65-F5344CB8AC3E}">
        <p14:creationId xmlns:p14="http://schemas.microsoft.com/office/powerpoint/2010/main" val="29621249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tack of metal pipes in a warehouse&#10;&#10;Description automatically generated">
            <a:extLst>
              <a:ext uri="{FF2B5EF4-FFF2-40B4-BE49-F238E27FC236}">
                <a16:creationId xmlns:a16="http://schemas.microsoft.com/office/drawing/2014/main" id="{21CE9CAC-86FB-2E85-1059-C58E10734C0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p:spPr>
      </p:pic>
      <p:sp>
        <p:nvSpPr>
          <p:cNvPr id="7" name="TextBox 6">
            <a:extLst>
              <a:ext uri="{FF2B5EF4-FFF2-40B4-BE49-F238E27FC236}">
                <a16:creationId xmlns:a16="http://schemas.microsoft.com/office/drawing/2014/main" id="{0552613A-BAE9-4DE0-10D3-F9098553D323}"/>
              </a:ext>
            </a:extLst>
          </p:cNvPr>
          <p:cNvSpPr txBox="1"/>
          <p:nvPr/>
        </p:nvSpPr>
        <p:spPr>
          <a:xfrm>
            <a:off x="251520" y="1988840"/>
            <a:ext cx="6768752" cy="3416320"/>
          </a:xfrm>
          <a:prstGeom prst="rect">
            <a:avLst/>
          </a:prstGeom>
          <a:noFill/>
        </p:spPr>
        <p:txBody>
          <a:bodyPr wrap="square" rtlCol="0">
            <a:spAutoFit/>
          </a:bodyPr>
          <a:lstStyle/>
          <a:p>
            <a:r>
              <a:rPr lang="en-US" sz="7200" b="1" dirty="0">
                <a:ln w="0"/>
                <a:solidFill>
                  <a:schemeClr val="bg1"/>
                </a:solidFill>
                <a:latin typeface="+mj-lt"/>
                <a:ea typeface="+mj-ea"/>
                <a:cs typeface="+mj-cs"/>
              </a:rPr>
              <a:t>Scope </a:t>
            </a:r>
          </a:p>
          <a:p>
            <a:r>
              <a:rPr lang="en-US" sz="7200" b="1" dirty="0">
                <a:ln w="0"/>
                <a:solidFill>
                  <a:schemeClr val="bg1"/>
                </a:solidFill>
                <a:latin typeface="+mj-lt"/>
                <a:ea typeface="+mj-ea"/>
                <a:cs typeface="+mj-cs"/>
              </a:rPr>
              <a:t>of work</a:t>
            </a:r>
          </a:p>
          <a:p>
            <a:endParaRPr lang="en-US" sz="7200" dirty="0"/>
          </a:p>
        </p:txBody>
      </p:sp>
    </p:spTree>
    <p:extLst>
      <p:ext uri="{BB962C8B-B14F-4D97-AF65-F5344CB8AC3E}">
        <p14:creationId xmlns:p14="http://schemas.microsoft.com/office/powerpoint/2010/main" val="2604448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 name="Group 97"/>
          <p:cNvGrpSpPr>
            <a:grpSpLocks noChangeAspect="1"/>
          </p:cNvGrpSpPr>
          <p:nvPr/>
        </p:nvGrpSpPr>
        <p:grpSpPr bwMode="auto">
          <a:xfrm>
            <a:off x="5936443" y="848392"/>
            <a:ext cx="3207557" cy="5161217"/>
            <a:chOff x="1" y="2"/>
            <a:chExt cx="18459" cy="29702"/>
          </a:xfrm>
          <a:solidFill>
            <a:schemeClr val="bg1">
              <a:lumMod val="85000"/>
              <a:alpha val="7000"/>
            </a:schemeClr>
          </a:solidFill>
        </p:grpSpPr>
        <p:sp>
          <p:nvSpPr>
            <p:cNvPr id="236" name="Freeform 98"/>
            <p:cNvSpPr>
              <a:spLocks noEditPoints="1"/>
            </p:cNvSpPr>
            <p:nvPr/>
          </p:nvSpPr>
          <p:spPr bwMode="auto">
            <a:xfrm>
              <a:off x="613" y="3581"/>
              <a:ext cx="3876" cy="4475"/>
            </a:xfrm>
            <a:custGeom>
              <a:avLst/>
              <a:gdLst>
                <a:gd name="T0" fmla="*/ 1938 w 3876"/>
                <a:gd name="T1" fmla="*/ 4475 h 4475"/>
                <a:gd name="T2" fmla="*/ 1933 w 3876"/>
                <a:gd name="T3" fmla="*/ 4473 h 4475"/>
                <a:gd name="T4" fmla="*/ 0 w 3876"/>
                <a:gd name="T5" fmla="*/ 3355 h 4475"/>
                <a:gd name="T6" fmla="*/ 0 w 3876"/>
                <a:gd name="T7" fmla="*/ 1118 h 4475"/>
                <a:gd name="T8" fmla="*/ 2 w 3876"/>
                <a:gd name="T9" fmla="*/ 1115 h 4475"/>
                <a:gd name="T10" fmla="*/ 1938 w 3876"/>
                <a:gd name="T11" fmla="*/ 0 h 4475"/>
                <a:gd name="T12" fmla="*/ 1943 w 3876"/>
                <a:gd name="T13" fmla="*/ 3 h 4475"/>
                <a:gd name="T14" fmla="*/ 3876 w 3876"/>
                <a:gd name="T15" fmla="*/ 1118 h 4475"/>
                <a:gd name="T16" fmla="*/ 3876 w 3876"/>
                <a:gd name="T17" fmla="*/ 3355 h 4475"/>
                <a:gd name="T18" fmla="*/ 3871 w 3876"/>
                <a:gd name="T19" fmla="*/ 3358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5"/>
                  </a:lnTo>
                  <a:lnTo>
                    <a:pt x="0" y="1118"/>
                  </a:lnTo>
                  <a:lnTo>
                    <a:pt x="2" y="1115"/>
                  </a:lnTo>
                  <a:lnTo>
                    <a:pt x="1938" y="0"/>
                  </a:lnTo>
                  <a:lnTo>
                    <a:pt x="1943" y="3"/>
                  </a:lnTo>
                  <a:lnTo>
                    <a:pt x="3876" y="1118"/>
                  </a:lnTo>
                  <a:lnTo>
                    <a:pt x="3876" y="3355"/>
                  </a:lnTo>
                  <a:lnTo>
                    <a:pt x="3871" y="3358"/>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37" name="Freeform 99"/>
            <p:cNvSpPr>
              <a:spLocks noEditPoints="1"/>
            </p:cNvSpPr>
            <p:nvPr/>
          </p:nvSpPr>
          <p:spPr bwMode="auto">
            <a:xfrm>
              <a:off x="4472" y="3581"/>
              <a:ext cx="3876" cy="4475"/>
            </a:xfrm>
            <a:custGeom>
              <a:avLst/>
              <a:gdLst>
                <a:gd name="T0" fmla="*/ 1938 w 3876"/>
                <a:gd name="T1" fmla="*/ 4475 h 4475"/>
                <a:gd name="T2" fmla="*/ 1933 w 3876"/>
                <a:gd name="T3" fmla="*/ 4473 h 4475"/>
                <a:gd name="T4" fmla="*/ 0 w 3876"/>
                <a:gd name="T5" fmla="*/ 3355 h 4475"/>
                <a:gd name="T6" fmla="*/ 0 w 3876"/>
                <a:gd name="T7" fmla="*/ 1118 h 4475"/>
                <a:gd name="T8" fmla="*/ 5 w 3876"/>
                <a:gd name="T9" fmla="*/ 1115 h 4475"/>
                <a:gd name="T10" fmla="*/ 1938 w 3876"/>
                <a:gd name="T11" fmla="*/ 0 h 4475"/>
                <a:gd name="T12" fmla="*/ 1943 w 3876"/>
                <a:gd name="T13" fmla="*/ 3 h 4475"/>
                <a:gd name="T14" fmla="*/ 3876 w 3876"/>
                <a:gd name="T15" fmla="*/ 1118 h 4475"/>
                <a:gd name="T16" fmla="*/ 3876 w 3876"/>
                <a:gd name="T17" fmla="*/ 3355 h 4475"/>
                <a:gd name="T18" fmla="*/ 3871 w 3876"/>
                <a:gd name="T19" fmla="*/ 3358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5"/>
                  </a:lnTo>
                  <a:lnTo>
                    <a:pt x="0" y="1118"/>
                  </a:lnTo>
                  <a:lnTo>
                    <a:pt x="5" y="1115"/>
                  </a:lnTo>
                  <a:lnTo>
                    <a:pt x="1938" y="0"/>
                  </a:lnTo>
                  <a:lnTo>
                    <a:pt x="1943" y="3"/>
                  </a:lnTo>
                  <a:lnTo>
                    <a:pt x="3876" y="1118"/>
                  </a:lnTo>
                  <a:lnTo>
                    <a:pt x="3876" y="3355"/>
                  </a:lnTo>
                  <a:lnTo>
                    <a:pt x="3871" y="3358"/>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38" name="Freeform 100"/>
            <p:cNvSpPr>
              <a:spLocks noEditPoints="1"/>
            </p:cNvSpPr>
            <p:nvPr/>
          </p:nvSpPr>
          <p:spPr bwMode="auto">
            <a:xfrm>
              <a:off x="8331" y="3581"/>
              <a:ext cx="3876" cy="4475"/>
            </a:xfrm>
            <a:custGeom>
              <a:avLst/>
              <a:gdLst>
                <a:gd name="T0" fmla="*/ 1938 w 3876"/>
                <a:gd name="T1" fmla="*/ 4475 h 4475"/>
                <a:gd name="T2" fmla="*/ 1933 w 3876"/>
                <a:gd name="T3" fmla="*/ 4473 h 4475"/>
                <a:gd name="T4" fmla="*/ 0 w 3876"/>
                <a:gd name="T5" fmla="*/ 3355 h 4475"/>
                <a:gd name="T6" fmla="*/ 0 w 3876"/>
                <a:gd name="T7" fmla="*/ 1118 h 4475"/>
                <a:gd name="T8" fmla="*/ 3 w 3876"/>
                <a:gd name="T9" fmla="*/ 1115 h 4475"/>
                <a:gd name="T10" fmla="*/ 1938 w 3876"/>
                <a:gd name="T11" fmla="*/ 0 h 4475"/>
                <a:gd name="T12" fmla="*/ 1943 w 3876"/>
                <a:gd name="T13" fmla="*/ 3 h 4475"/>
                <a:gd name="T14" fmla="*/ 3876 w 3876"/>
                <a:gd name="T15" fmla="*/ 1118 h 4475"/>
                <a:gd name="T16" fmla="*/ 3876 w 3876"/>
                <a:gd name="T17" fmla="*/ 3355 h 4475"/>
                <a:gd name="T18" fmla="*/ 3871 w 3876"/>
                <a:gd name="T19" fmla="*/ 3358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5"/>
                  </a:lnTo>
                  <a:lnTo>
                    <a:pt x="0" y="1118"/>
                  </a:lnTo>
                  <a:lnTo>
                    <a:pt x="3" y="1115"/>
                  </a:lnTo>
                  <a:lnTo>
                    <a:pt x="1938" y="0"/>
                  </a:lnTo>
                  <a:lnTo>
                    <a:pt x="1943" y="3"/>
                  </a:lnTo>
                  <a:lnTo>
                    <a:pt x="3876" y="1118"/>
                  </a:lnTo>
                  <a:lnTo>
                    <a:pt x="3876" y="3355"/>
                  </a:lnTo>
                  <a:lnTo>
                    <a:pt x="3871" y="3358"/>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39" name="Freeform 101"/>
            <p:cNvSpPr>
              <a:spLocks noEditPoints="1"/>
            </p:cNvSpPr>
            <p:nvPr/>
          </p:nvSpPr>
          <p:spPr bwMode="auto">
            <a:xfrm>
              <a:off x="12190" y="3581"/>
              <a:ext cx="3876" cy="4475"/>
            </a:xfrm>
            <a:custGeom>
              <a:avLst/>
              <a:gdLst>
                <a:gd name="T0" fmla="*/ 1938 w 3876"/>
                <a:gd name="T1" fmla="*/ 4475 h 4475"/>
                <a:gd name="T2" fmla="*/ 1933 w 3876"/>
                <a:gd name="T3" fmla="*/ 4473 h 4475"/>
                <a:gd name="T4" fmla="*/ 0 w 3876"/>
                <a:gd name="T5" fmla="*/ 3355 h 4475"/>
                <a:gd name="T6" fmla="*/ 0 w 3876"/>
                <a:gd name="T7" fmla="*/ 1118 h 4475"/>
                <a:gd name="T8" fmla="*/ 5 w 3876"/>
                <a:gd name="T9" fmla="*/ 1115 h 4475"/>
                <a:gd name="T10" fmla="*/ 1938 w 3876"/>
                <a:gd name="T11" fmla="*/ 0 h 4475"/>
                <a:gd name="T12" fmla="*/ 1943 w 3876"/>
                <a:gd name="T13" fmla="*/ 3 h 4475"/>
                <a:gd name="T14" fmla="*/ 3876 w 3876"/>
                <a:gd name="T15" fmla="*/ 1118 h 4475"/>
                <a:gd name="T16" fmla="*/ 3876 w 3876"/>
                <a:gd name="T17" fmla="*/ 3355 h 4475"/>
                <a:gd name="T18" fmla="*/ 3871 w 3876"/>
                <a:gd name="T19" fmla="*/ 3358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5"/>
                  </a:lnTo>
                  <a:lnTo>
                    <a:pt x="0" y="1118"/>
                  </a:lnTo>
                  <a:lnTo>
                    <a:pt x="5" y="1115"/>
                  </a:lnTo>
                  <a:lnTo>
                    <a:pt x="1938" y="0"/>
                  </a:lnTo>
                  <a:lnTo>
                    <a:pt x="1943" y="3"/>
                  </a:lnTo>
                  <a:lnTo>
                    <a:pt x="3876" y="1118"/>
                  </a:lnTo>
                  <a:lnTo>
                    <a:pt x="3876" y="3355"/>
                  </a:lnTo>
                  <a:lnTo>
                    <a:pt x="3871" y="3358"/>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0" name="Freeform 102"/>
            <p:cNvSpPr>
              <a:spLocks noEditPoints="1"/>
            </p:cNvSpPr>
            <p:nvPr/>
          </p:nvSpPr>
          <p:spPr bwMode="auto">
            <a:xfrm>
              <a:off x="2541" y="6922"/>
              <a:ext cx="3876" cy="4475"/>
            </a:xfrm>
            <a:custGeom>
              <a:avLst/>
              <a:gdLst>
                <a:gd name="T0" fmla="*/ 1938 w 3876"/>
                <a:gd name="T1" fmla="*/ 4475 h 4475"/>
                <a:gd name="T2" fmla="*/ 1936 w 3876"/>
                <a:gd name="T3" fmla="*/ 4473 h 4475"/>
                <a:gd name="T4" fmla="*/ 0 w 3876"/>
                <a:gd name="T5" fmla="*/ 3358 h 4475"/>
                <a:gd name="T6" fmla="*/ 0 w 3876"/>
                <a:gd name="T7" fmla="*/ 1120 h 4475"/>
                <a:gd name="T8" fmla="*/ 5 w 3876"/>
                <a:gd name="T9" fmla="*/ 1118 h 4475"/>
                <a:gd name="T10" fmla="*/ 1938 w 3876"/>
                <a:gd name="T11" fmla="*/ 0 h 4475"/>
                <a:gd name="T12" fmla="*/ 1943 w 3876"/>
                <a:gd name="T13" fmla="*/ 3 h 4475"/>
                <a:gd name="T14" fmla="*/ 3876 w 3876"/>
                <a:gd name="T15" fmla="*/ 1120 h 4475"/>
                <a:gd name="T16" fmla="*/ 3876 w 3876"/>
                <a:gd name="T17" fmla="*/ 3358 h 4475"/>
                <a:gd name="T18" fmla="*/ 3874 w 3876"/>
                <a:gd name="T19" fmla="*/ 3360 h 4475"/>
                <a:gd name="T20" fmla="*/ 1938 w 3876"/>
                <a:gd name="T21" fmla="*/ 4475 h 4475"/>
                <a:gd name="T22" fmla="*/ 17 w 3876"/>
                <a:gd name="T23" fmla="*/ 3346 h 4475"/>
                <a:gd name="T24" fmla="*/ 1938 w 3876"/>
                <a:gd name="T25" fmla="*/ 4456 h 4475"/>
                <a:gd name="T26" fmla="*/ 3859 w 3876"/>
                <a:gd name="T27" fmla="*/ 3346 h 4475"/>
                <a:gd name="T28" fmla="*/ 3859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6" y="4473"/>
                  </a:lnTo>
                  <a:lnTo>
                    <a:pt x="0" y="3358"/>
                  </a:lnTo>
                  <a:lnTo>
                    <a:pt x="0" y="1120"/>
                  </a:lnTo>
                  <a:lnTo>
                    <a:pt x="5" y="1118"/>
                  </a:lnTo>
                  <a:lnTo>
                    <a:pt x="1938" y="0"/>
                  </a:lnTo>
                  <a:lnTo>
                    <a:pt x="1943" y="3"/>
                  </a:lnTo>
                  <a:lnTo>
                    <a:pt x="3876" y="1120"/>
                  </a:lnTo>
                  <a:lnTo>
                    <a:pt x="3876" y="3358"/>
                  </a:lnTo>
                  <a:lnTo>
                    <a:pt x="3874" y="3360"/>
                  </a:lnTo>
                  <a:lnTo>
                    <a:pt x="1938" y="4475"/>
                  </a:lnTo>
                  <a:close/>
                  <a:moveTo>
                    <a:pt x="17" y="3346"/>
                  </a:moveTo>
                  <a:lnTo>
                    <a:pt x="1938" y="4456"/>
                  </a:lnTo>
                  <a:lnTo>
                    <a:pt x="3859" y="3346"/>
                  </a:lnTo>
                  <a:lnTo>
                    <a:pt x="3859"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1" name="Freeform 103"/>
            <p:cNvSpPr>
              <a:spLocks noEditPoints="1"/>
            </p:cNvSpPr>
            <p:nvPr/>
          </p:nvSpPr>
          <p:spPr bwMode="auto">
            <a:xfrm>
              <a:off x="6400" y="6922"/>
              <a:ext cx="3876" cy="4475"/>
            </a:xfrm>
            <a:custGeom>
              <a:avLst/>
              <a:gdLst>
                <a:gd name="T0" fmla="*/ 1938 w 3876"/>
                <a:gd name="T1" fmla="*/ 4475 h 4475"/>
                <a:gd name="T2" fmla="*/ 1934 w 3876"/>
                <a:gd name="T3" fmla="*/ 4473 h 4475"/>
                <a:gd name="T4" fmla="*/ 0 w 3876"/>
                <a:gd name="T5" fmla="*/ 3358 h 4475"/>
                <a:gd name="T6" fmla="*/ 0 w 3876"/>
                <a:gd name="T7" fmla="*/ 1120 h 4475"/>
                <a:gd name="T8" fmla="*/ 5 w 3876"/>
                <a:gd name="T9" fmla="*/ 1118 h 4475"/>
                <a:gd name="T10" fmla="*/ 1938 w 3876"/>
                <a:gd name="T11" fmla="*/ 0 h 4475"/>
                <a:gd name="T12" fmla="*/ 1943 w 3876"/>
                <a:gd name="T13" fmla="*/ 3 h 4475"/>
                <a:gd name="T14" fmla="*/ 3876 w 3876"/>
                <a:gd name="T15" fmla="*/ 1120 h 4475"/>
                <a:gd name="T16" fmla="*/ 3876 w 3876"/>
                <a:gd name="T17" fmla="*/ 3358 h 4475"/>
                <a:gd name="T18" fmla="*/ 3874 w 3876"/>
                <a:gd name="T19" fmla="*/ 3360 h 4475"/>
                <a:gd name="T20" fmla="*/ 1938 w 3876"/>
                <a:gd name="T21" fmla="*/ 4475 h 4475"/>
                <a:gd name="T22" fmla="*/ 17 w 3876"/>
                <a:gd name="T23" fmla="*/ 3346 h 4475"/>
                <a:gd name="T24" fmla="*/ 1938 w 3876"/>
                <a:gd name="T25" fmla="*/ 4456 h 4475"/>
                <a:gd name="T26" fmla="*/ 3860 w 3876"/>
                <a:gd name="T27" fmla="*/ 3346 h 4475"/>
                <a:gd name="T28" fmla="*/ 3860 w 3876"/>
                <a:gd name="T29" fmla="*/ 1130 h 4475"/>
                <a:gd name="T30" fmla="*/ 1938 w 3876"/>
                <a:gd name="T31" fmla="*/ 19 h 4475"/>
                <a:gd name="T32" fmla="*/ 17 w 3876"/>
                <a:gd name="T33" fmla="*/ 1130 h 4475"/>
                <a:gd name="T34" fmla="*/ 17 w 3876"/>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4" y="4473"/>
                  </a:lnTo>
                  <a:lnTo>
                    <a:pt x="0" y="3358"/>
                  </a:lnTo>
                  <a:lnTo>
                    <a:pt x="0" y="1120"/>
                  </a:lnTo>
                  <a:lnTo>
                    <a:pt x="5" y="1118"/>
                  </a:lnTo>
                  <a:lnTo>
                    <a:pt x="1938" y="0"/>
                  </a:lnTo>
                  <a:lnTo>
                    <a:pt x="1943" y="3"/>
                  </a:lnTo>
                  <a:lnTo>
                    <a:pt x="3876" y="1120"/>
                  </a:lnTo>
                  <a:lnTo>
                    <a:pt x="3876" y="3358"/>
                  </a:lnTo>
                  <a:lnTo>
                    <a:pt x="3874" y="3360"/>
                  </a:lnTo>
                  <a:lnTo>
                    <a:pt x="1938" y="4475"/>
                  </a:lnTo>
                  <a:close/>
                  <a:moveTo>
                    <a:pt x="17" y="3346"/>
                  </a:moveTo>
                  <a:lnTo>
                    <a:pt x="1938" y="4456"/>
                  </a:lnTo>
                  <a:lnTo>
                    <a:pt x="3860" y="3346"/>
                  </a:lnTo>
                  <a:lnTo>
                    <a:pt x="3860" y="1130"/>
                  </a:lnTo>
                  <a:lnTo>
                    <a:pt x="1938" y="19"/>
                  </a:lnTo>
                  <a:lnTo>
                    <a:pt x="17" y="1130"/>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2" name="Freeform 104"/>
            <p:cNvSpPr>
              <a:spLocks noEditPoints="1"/>
            </p:cNvSpPr>
            <p:nvPr/>
          </p:nvSpPr>
          <p:spPr bwMode="auto">
            <a:xfrm>
              <a:off x="10260" y="6922"/>
              <a:ext cx="3875" cy="4475"/>
            </a:xfrm>
            <a:custGeom>
              <a:avLst/>
              <a:gdLst>
                <a:gd name="T0" fmla="*/ 1937 w 3875"/>
                <a:gd name="T1" fmla="*/ 4475 h 4475"/>
                <a:gd name="T2" fmla="*/ 1935 w 3875"/>
                <a:gd name="T3" fmla="*/ 4473 h 4475"/>
                <a:gd name="T4" fmla="*/ 0 w 3875"/>
                <a:gd name="T5" fmla="*/ 3358 h 4475"/>
                <a:gd name="T6" fmla="*/ 0 w 3875"/>
                <a:gd name="T7" fmla="*/ 1120 h 4475"/>
                <a:gd name="T8" fmla="*/ 4 w 3875"/>
                <a:gd name="T9" fmla="*/ 1118 h 4475"/>
                <a:gd name="T10" fmla="*/ 1937 w 3875"/>
                <a:gd name="T11" fmla="*/ 0 h 4475"/>
                <a:gd name="T12" fmla="*/ 1942 w 3875"/>
                <a:gd name="T13" fmla="*/ 3 h 4475"/>
                <a:gd name="T14" fmla="*/ 3875 w 3875"/>
                <a:gd name="T15" fmla="*/ 1120 h 4475"/>
                <a:gd name="T16" fmla="*/ 3875 w 3875"/>
                <a:gd name="T17" fmla="*/ 3358 h 4475"/>
                <a:gd name="T18" fmla="*/ 3873 w 3875"/>
                <a:gd name="T19" fmla="*/ 3360 h 4475"/>
                <a:gd name="T20" fmla="*/ 1937 w 3875"/>
                <a:gd name="T21" fmla="*/ 4475 h 4475"/>
                <a:gd name="T22" fmla="*/ 16 w 3875"/>
                <a:gd name="T23" fmla="*/ 3346 h 4475"/>
                <a:gd name="T24" fmla="*/ 1937 w 3875"/>
                <a:gd name="T25" fmla="*/ 4456 h 4475"/>
                <a:gd name="T26" fmla="*/ 3859 w 3875"/>
                <a:gd name="T27" fmla="*/ 3346 h 4475"/>
                <a:gd name="T28" fmla="*/ 3859 w 3875"/>
                <a:gd name="T29" fmla="*/ 1130 h 4475"/>
                <a:gd name="T30" fmla="*/ 1937 w 3875"/>
                <a:gd name="T31" fmla="*/ 19 h 4475"/>
                <a:gd name="T32" fmla="*/ 16 w 3875"/>
                <a:gd name="T33" fmla="*/ 1130 h 4475"/>
                <a:gd name="T34" fmla="*/ 16 w 3875"/>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5" h="4475">
                  <a:moveTo>
                    <a:pt x="1937" y="4475"/>
                  </a:moveTo>
                  <a:lnTo>
                    <a:pt x="1935" y="4473"/>
                  </a:lnTo>
                  <a:lnTo>
                    <a:pt x="0" y="3358"/>
                  </a:lnTo>
                  <a:lnTo>
                    <a:pt x="0" y="1120"/>
                  </a:lnTo>
                  <a:lnTo>
                    <a:pt x="4" y="1118"/>
                  </a:lnTo>
                  <a:lnTo>
                    <a:pt x="1937" y="0"/>
                  </a:lnTo>
                  <a:lnTo>
                    <a:pt x="1942" y="3"/>
                  </a:lnTo>
                  <a:lnTo>
                    <a:pt x="3875" y="1120"/>
                  </a:lnTo>
                  <a:lnTo>
                    <a:pt x="3875" y="3358"/>
                  </a:lnTo>
                  <a:lnTo>
                    <a:pt x="3873" y="3360"/>
                  </a:lnTo>
                  <a:lnTo>
                    <a:pt x="1937" y="4475"/>
                  </a:lnTo>
                  <a:close/>
                  <a:moveTo>
                    <a:pt x="16" y="3346"/>
                  </a:moveTo>
                  <a:lnTo>
                    <a:pt x="1937" y="4456"/>
                  </a:lnTo>
                  <a:lnTo>
                    <a:pt x="3859" y="3346"/>
                  </a:lnTo>
                  <a:lnTo>
                    <a:pt x="3859" y="1130"/>
                  </a:lnTo>
                  <a:lnTo>
                    <a:pt x="1937" y="19"/>
                  </a:lnTo>
                  <a:lnTo>
                    <a:pt x="16" y="1130"/>
                  </a:lnTo>
                  <a:lnTo>
                    <a:pt x="16"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3" name="Freeform 105"/>
            <p:cNvSpPr>
              <a:spLocks noEditPoints="1"/>
            </p:cNvSpPr>
            <p:nvPr/>
          </p:nvSpPr>
          <p:spPr bwMode="auto">
            <a:xfrm>
              <a:off x="14119" y="6922"/>
              <a:ext cx="3875" cy="4475"/>
            </a:xfrm>
            <a:custGeom>
              <a:avLst/>
              <a:gdLst>
                <a:gd name="T0" fmla="*/ 1937 w 3875"/>
                <a:gd name="T1" fmla="*/ 4475 h 4475"/>
                <a:gd name="T2" fmla="*/ 1933 w 3875"/>
                <a:gd name="T3" fmla="*/ 4473 h 4475"/>
                <a:gd name="T4" fmla="*/ 0 w 3875"/>
                <a:gd name="T5" fmla="*/ 3358 h 4475"/>
                <a:gd name="T6" fmla="*/ 0 w 3875"/>
                <a:gd name="T7" fmla="*/ 1120 h 4475"/>
                <a:gd name="T8" fmla="*/ 4 w 3875"/>
                <a:gd name="T9" fmla="*/ 1118 h 4475"/>
                <a:gd name="T10" fmla="*/ 1937 w 3875"/>
                <a:gd name="T11" fmla="*/ 0 h 4475"/>
                <a:gd name="T12" fmla="*/ 1942 w 3875"/>
                <a:gd name="T13" fmla="*/ 3 h 4475"/>
                <a:gd name="T14" fmla="*/ 3875 w 3875"/>
                <a:gd name="T15" fmla="*/ 1120 h 4475"/>
                <a:gd name="T16" fmla="*/ 3875 w 3875"/>
                <a:gd name="T17" fmla="*/ 3358 h 4475"/>
                <a:gd name="T18" fmla="*/ 3873 w 3875"/>
                <a:gd name="T19" fmla="*/ 3360 h 4475"/>
                <a:gd name="T20" fmla="*/ 1937 w 3875"/>
                <a:gd name="T21" fmla="*/ 4475 h 4475"/>
                <a:gd name="T22" fmla="*/ 16 w 3875"/>
                <a:gd name="T23" fmla="*/ 3346 h 4475"/>
                <a:gd name="T24" fmla="*/ 1937 w 3875"/>
                <a:gd name="T25" fmla="*/ 4456 h 4475"/>
                <a:gd name="T26" fmla="*/ 3859 w 3875"/>
                <a:gd name="T27" fmla="*/ 3346 h 4475"/>
                <a:gd name="T28" fmla="*/ 3859 w 3875"/>
                <a:gd name="T29" fmla="*/ 1130 h 4475"/>
                <a:gd name="T30" fmla="*/ 1937 w 3875"/>
                <a:gd name="T31" fmla="*/ 19 h 4475"/>
                <a:gd name="T32" fmla="*/ 16 w 3875"/>
                <a:gd name="T33" fmla="*/ 1130 h 4475"/>
                <a:gd name="T34" fmla="*/ 16 w 3875"/>
                <a:gd name="T35" fmla="*/ 3346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5" h="4475">
                  <a:moveTo>
                    <a:pt x="1937" y="4475"/>
                  </a:moveTo>
                  <a:lnTo>
                    <a:pt x="1933" y="4473"/>
                  </a:lnTo>
                  <a:lnTo>
                    <a:pt x="0" y="3358"/>
                  </a:lnTo>
                  <a:lnTo>
                    <a:pt x="0" y="1120"/>
                  </a:lnTo>
                  <a:lnTo>
                    <a:pt x="4" y="1118"/>
                  </a:lnTo>
                  <a:lnTo>
                    <a:pt x="1937" y="0"/>
                  </a:lnTo>
                  <a:lnTo>
                    <a:pt x="1942" y="3"/>
                  </a:lnTo>
                  <a:lnTo>
                    <a:pt x="3875" y="1120"/>
                  </a:lnTo>
                  <a:lnTo>
                    <a:pt x="3875" y="3358"/>
                  </a:lnTo>
                  <a:lnTo>
                    <a:pt x="3873" y="3360"/>
                  </a:lnTo>
                  <a:lnTo>
                    <a:pt x="1937" y="4475"/>
                  </a:lnTo>
                  <a:close/>
                  <a:moveTo>
                    <a:pt x="16" y="3346"/>
                  </a:moveTo>
                  <a:lnTo>
                    <a:pt x="1937" y="4456"/>
                  </a:lnTo>
                  <a:lnTo>
                    <a:pt x="3859" y="3346"/>
                  </a:lnTo>
                  <a:lnTo>
                    <a:pt x="3859" y="1130"/>
                  </a:lnTo>
                  <a:lnTo>
                    <a:pt x="1937" y="19"/>
                  </a:lnTo>
                  <a:lnTo>
                    <a:pt x="16" y="1130"/>
                  </a:lnTo>
                  <a:lnTo>
                    <a:pt x="16"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4" name="Freeform 106"/>
            <p:cNvSpPr>
              <a:spLocks/>
            </p:cNvSpPr>
            <p:nvPr/>
          </p:nvSpPr>
          <p:spPr bwMode="auto">
            <a:xfrm>
              <a:off x="17978" y="7763"/>
              <a:ext cx="482" cy="2793"/>
            </a:xfrm>
            <a:custGeom>
              <a:avLst/>
              <a:gdLst>
                <a:gd name="T0" fmla="*/ 482 w 482"/>
                <a:gd name="T1" fmla="*/ 2774 h 2793"/>
                <a:gd name="T2" fmla="*/ 16 w 482"/>
                <a:gd name="T3" fmla="*/ 2505 h 2793"/>
                <a:gd name="T4" fmla="*/ 16 w 482"/>
                <a:gd name="T5" fmla="*/ 289 h 2793"/>
                <a:gd name="T6" fmla="*/ 482 w 482"/>
                <a:gd name="T7" fmla="*/ 19 h 2793"/>
                <a:gd name="T8" fmla="*/ 482 w 482"/>
                <a:gd name="T9" fmla="*/ 0 h 2793"/>
                <a:gd name="T10" fmla="*/ 4 w 482"/>
                <a:gd name="T11" fmla="*/ 277 h 2793"/>
                <a:gd name="T12" fmla="*/ 0 w 482"/>
                <a:gd name="T13" fmla="*/ 279 h 2793"/>
                <a:gd name="T14" fmla="*/ 0 w 482"/>
                <a:gd name="T15" fmla="*/ 2517 h 2793"/>
                <a:gd name="T16" fmla="*/ 482 w 482"/>
                <a:gd name="T17" fmla="*/ 2793 h 2793"/>
                <a:gd name="T18" fmla="*/ 482 w 482"/>
                <a:gd name="T19" fmla="*/ 2774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2" h="2793">
                  <a:moveTo>
                    <a:pt x="482" y="2774"/>
                  </a:moveTo>
                  <a:lnTo>
                    <a:pt x="16" y="2505"/>
                  </a:lnTo>
                  <a:lnTo>
                    <a:pt x="16" y="289"/>
                  </a:lnTo>
                  <a:lnTo>
                    <a:pt x="482" y="19"/>
                  </a:lnTo>
                  <a:lnTo>
                    <a:pt x="482" y="0"/>
                  </a:lnTo>
                  <a:lnTo>
                    <a:pt x="4" y="277"/>
                  </a:lnTo>
                  <a:lnTo>
                    <a:pt x="0" y="279"/>
                  </a:lnTo>
                  <a:lnTo>
                    <a:pt x="0" y="2517"/>
                  </a:lnTo>
                  <a:lnTo>
                    <a:pt x="482" y="2793"/>
                  </a:lnTo>
                  <a:lnTo>
                    <a:pt x="482" y="27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5" name="Freeform 107"/>
            <p:cNvSpPr>
              <a:spLocks noEditPoints="1"/>
            </p:cNvSpPr>
            <p:nvPr/>
          </p:nvSpPr>
          <p:spPr bwMode="auto">
            <a:xfrm>
              <a:off x="8331" y="10263"/>
              <a:ext cx="3876" cy="4475"/>
            </a:xfrm>
            <a:custGeom>
              <a:avLst/>
              <a:gdLst>
                <a:gd name="T0" fmla="*/ 1938 w 3876"/>
                <a:gd name="T1" fmla="*/ 4475 h 4475"/>
                <a:gd name="T2" fmla="*/ 1933 w 3876"/>
                <a:gd name="T3" fmla="*/ 4473 h 4475"/>
                <a:gd name="T4" fmla="*/ 0 w 3876"/>
                <a:gd name="T5" fmla="*/ 3358 h 4475"/>
                <a:gd name="T6" fmla="*/ 0 w 3876"/>
                <a:gd name="T7" fmla="*/ 1120 h 4475"/>
                <a:gd name="T8" fmla="*/ 3 w 3876"/>
                <a:gd name="T9" fmla="*/ 1118 h 4475"/>
                <a:gd name="T10" fmla="*/ 1938 w 3876"/>
                <a:gd name="T11" fmla="*/ 0 h 4475"/>
                <a:gd name="T12" fmla="*/ 1943 w 3876"/>
                <a:gd name="T13" fmla="*/ 3 h 4475"/>
                <a:gd name="T14" fmla="*/ 3876 w 3876"/>
                <a:gd name="T15" fmla="*/ 1120 h 4475"/>
                <a:gd name="T16" fmla="*/ 3876 w 3876"/>
                <a:gd name="T17" fmla="*/ 3358 h 4475"/>
                <a:gd name="T18" fmla="*/ 3871 w 3876"/>
                <a:gd name="T19" fmla="*/ 3360 h 4475"/>
                <a:gd name="T20" fmla="*/ 1938 w 3876"/>
                <a:gd name="T21" fmla="*/ 4475 h 4475"/>
                <a:gd name="T22" fmla="*/ 17 w 3876"/>
                <a:gd name="T23" fmla="*/ 3348 h 4475"/>
                <a:gd name="T24" fmla="*/ 1938 w 3876"/>
                <a:gd name="T25" fmla="*/ 4456 h 4475"/>
                <a:gd name="T26" fmla="*/ 3859 w 3876"/>
                <a:gd name="T27" fmla="*/ 3348 h 4475"/>
                <a:gd name="T28" fmla="*/ 3859 w 3876"/>
                <a:gd name="T29" fmla="*/ 1130 h 4475"/>
                <a:gd name="T30" fmla="*/ 1938 w 3876"/>
                <a:gd name="T31" fmla="*/ 21 h 4475"/>
                <a:gd name="T32" fmla="*/ 17 w 3876"/>
                <a:gd name="T33" fmla="*/ 1130 h 4475"/>
                <a:gd name="T34" fmla="*/ 17 w 3876"/>
                <a:gd name="T35" fmla="*/ 3348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8"/>
                  </a:lnTo>
                  <a:lnTo>
                    <a:pt x="0" y="1120"/>
                  </a:lnTo>
                  <a:lnTo>
                    <a:pt x="3" y="1118"/>
                  </a:lnTo>
                  <a:lnTo>
                    <a:pt x="1938" y="0"/>
                  </a:lnTo>
                  <a:lnTo>
                    <a:pt x="1943" y="3"/>
                  </a:lnTo>
                  <a:lnTo>
                    <a:pt x="3876" y="1120"/>
                  </a:lnTo>
                  <a:lnTo>
                    <a:pt x="3876" y="3358"/>
                  </a:lnTo>
                  <a:lnTo>
                    <a:pt x="3871" y="3360"/>
                  </a:lnTo>
                  <a:lnTo>
                    <a:pt x="1938" y="4475"/>
                  </a:lnTo>
                  <a:close/>
                  <a:moveTo>
                    <a:pt x="17" y="3348"/>
                  </a:moveTo>
                  <a:lnTo>
                    <a:pt x="1938" y="4456"/>
                  </a:lnTo>
                  <a:lnTo>
                    <a:pt x="3859" y="3348"/>
                  </a:lnTo>
                  <a:lnTo>
                    <a:pt x="3859" y="1130"/>
                  </a:lnTo>
                  <a:lnTo>
                    <a:pt x="1938" y="21"/>
                  </a:lnTo>
                  <a:lnTo>
                    <a:pt x="17" y="1130"/>
                  </a:lnTo>
                  <a:lnTo>
                    <a:pt x="17" y="33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6" name="Freeform 108"/>
            <p:cNvSpPr>
              <a:spLocks noEditPoints="1"/>
            </p:cNvSpPr>
            <p:nvPr/>
          </p:nvSpPr>
          <p:spPr bwMode="auto">
            <a:xfrm>
              <a:off x="12190" y="10263"/>
              <a:ext cx="3876" cy="4475"/>
            </a:xfrm>
            <a:custGeom>
              <a:avLst/>
              <a:gdLst>
                <a:gd name="T0" fmla="*/ 1938 w 3876"/>
                <a:gd name="T1" fmla="*/ 4475 h 4475"/>
                <a:gd name="T2" fmla="*/ 1933 w 3876"/>
                <a:gd name="T3" fmla="*/ 4473 h 4475"/>
                <a:gd name="T4" fmla="*/ 0 w 3876"/>
                <a:gd name="T5" fmla="*/ 3358 h 4475"/>
                <a:gd name="T6" fmla="*/ 0 w 3876"/>
                <a:gd name="T7" fmla="*/ 1120 h 4475"/>
                <a:gd name="T8" fmla="*/ 5 w 3876"/>
                <a:gd name="T9" fmla="*/ 1118 h 4475"/>
                <a:gd name="T10" fmla="*/ 1938 w 3876"/>
                <a:gd name="T11" fmla="*/ 0 h 4475"/>
                <a:gd name="T12" fmla="*/ 1943 w 3876"/>
                <a:gd name="T13" fmla="*/ 3 h 4475"/>
                <a:gd name="T14" fmla="*/ 3876 w 3876"/>
                <a:gd name="T15" fmla="*/ 1120 h 4475"/>
                <a:gd name="T16" fmla="*/ 3876 w 3876"/>
                <a:gd name="T17" fmla="*/ 3358 h 4475"/>
                <a:gd name="T18" fmla="*/ 3871 w 3876"/>
                <a:gd name="T19" fmla="*/ 3360 h 4475"/>
                <a:gd name="T20" fmla="*/ 1938 w 3876"/>
                <a:gd name="T21" fmla="*/ 4475 h 4475"/>
                <a:gd name="T22" fmla="*/ 17 w 3876"/>
                <a:gd name="T23" fmla="*/ 3348 h 4475"/>
                <a:gd name="T24" fmla="*/ 1938 w 3876"/>
                <a:gd name="T25" fmla="*/ 4456 h 4475"/>
                <a:gd name="T26" fmla="*/ 3859 w 3876"/>
                <a:gd name="T27" fmla="*/ 3348 h 4475"/>
                <a:gd name="T28" fmla="*/ 3859 w 3876"/>
                <a:gd name="T29" fmla="*/ 1130 h 4475"/>
                <a:gd name="T30" fmla="*/ 1938 w 3876"/>
                <a:gd name="T31" fmla="*/ 21 h 4475"/>
                <a:gd name="T32" fmla="*/ 17 w 3876"/>
                <a:gd name="T33" fmla="*/ 1130 h 4475"/>
                <a:gd name="T34" fmla="*/ 17 w 3876"/>
                <a:gd name="T35" fmla="*/ 3348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5">
                  <a:moveTo>
                    <a:pt x="1938" y="4475"/>
                  </a:moveTo>
                  <a:lnTo>
                    <a:pt x="1933" y="4473"/>
                  </a:lnTo>
                  <a:lnTo>
                    <a:pt x="0" y="3358"/>
                  </a:lnTo>
                  <a:lnTo>
                    <a:pt x="0" y="1120"/>
                  </a:lnTo>
                  <a:lnTo>
                    <a:pt x="5" y="1118"/>
                  </a:lnTo>
                  <a:lnTo>
                    <a:pt x="1938" y="0"/>
                  </a:lnTo>
                  <a:lnTo>
                    <a:pt x="1943" y="3"/>
                  </a:lnTo>
                  <a:lnTo>
                    <a:pt x="3876" y="1120"/>
                  </a:lnTo>
                  <a:lnTo>
                    <a:pt x="3876" y="3358"/>
                  </a:lnTo>
                  <a:lnTo>
                    <a:pt x="3871" y="3360"/>
                  </a:lnTo>
                  <a:lnTo>
                    <a:pt x="1938" y="4475"/>
                  </a:lnTo>
                  <a:close/>
                  <a:moveTo>
                    <a:pt x="17" y="3348"/>
                  </a:moveTo>
                  <a:lnTo>
                    <a:pt x="1938" y="4456"/>
                  </a:lnTo>
                  <a:lnTo>
                    <a:pt x="3859" y="3348"/>
                  </a:lnTo>
                  <a:lnTo>
                    <a:pt x="3859" y="1130"/>
                  </a:lnTo>
                  <a:lnTo>
                    <a:pt x="1938" y="21"/>
                  </a:lnTo>
                  <a:lnTo>
                    <a:pt x="17" y="1130"/>
                  </a:lnTo>
                  <a:lnTo>
                    <a:pt x="17" y="33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7" name="Freeform 109"/>
            <p:cNvSpPr>
              <a:spLocks/>
            </p:cNvSpPr>
            <p:nvPr/>
          </p:nvSpPr>
          <p:spPr bwMode="auto">
            <a:xfrm>
              <a:off x="16049" y="10263"/>
              <a:ext cx="2411" cy="4475"/>
            </a:xfrm>
            <a:custGeom>
              <a:avLst/>
              <a:gdLst>
                <a:gd name="T0" fmla="*/ 2411 w 2411"/>
                <a:gd name="T1" fmla="*/ 4182 h 4475"/>
                <a:gd name="T2" fmla="*/ 1938 w 2411"/>
                <a:gd name="T3" fmla="*/ 4456 h 4475"/>
                <a:gd name="T4" fmla="*/ 17 w 2411"/>
                <a:gd name="T5" fmla="*/ 3348 h 4475"/>
                <a:gd name="T6" fmla="*/ 17 w 2411"/>
                <a:gd name="T7" fmla="*/ 1130 h 4475"/>
                <a:gd name="T8" fmla="*/ 1938 w 2411"/>
                <a:gd name="T9" fmla="*/ 21 h 4475"/>
                <a:gd name="T10" fmla="*/ 2411 w 2411"/>
                <a:gd name="T11" fmla="*/ 293 h 4475"/>
                <a:gd name="T12" fmla="*/ 2411 w 2411"/>
                <a:gd name="T13" fmla="*/ 274 h 4475"/>
                <a:gd name="T14" fmla="*/ 1943 w 2411"/>
                <a:gd name="T15" fmla="*/ 3 h 4475"/>
                <a:gd name="T16" fmla="*/ 1938 w 2411"/>
                <a:gd name="T17" fmla="*/ 0 h 4475"/>
                <a:gd name="T18" fmla="*/ 3 w 2411"/>
                <a:gd name="T19" fmla="*/ 1118 h 4475"/>
                <a:gd name="T20" fmla="*/ 0 w 2411"/>
                <a:gd name="T21" fmla="*/ 1120 h 4475"/>
                <a:gd name="T22" fmla="*/ 0 w 2411"/>
                <a:gd name="T23" fmla="*/ 3358 h 4475"/>
                <a:gd name="T24" fmla="*/ 1933 w 2411"/>
                <a:gd name="T25" fmla="*/ 4473 h 4475"/>
                <a:gd name="T26" fmla="*/ 1938 w 2411"/>
                <a:gd name="T27" fmla="*/ 4475 h 4475"/>
                <a:gd name="T28" fmla="*/ 2411 w 2411"/>
                <a:gd name="T29" fmla="*/ 4201 h 4475"/>
                <a:gd name="T30" fmla="*/ 2411 w 2411"/>
                <a:gd name="T31" fmla="*/ 4182 h 4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1" h="4475">
                  <a:moveTo>
                    <a:pt x="2411" y="4182"/>
                  </a:moveTo>
                  <a:lnTo>
                    <a:pt x="1938" y="4456"/>
                  </a:lnTo>
                  <a:lnTo>
                    <a:pt x="17" y="3348"/>
                  </a:lnTo>
                  <a:lnTo>
                    <a:pt x="17" y="1130"/>
                  </a:lnTo>
                  <a:lnTo>
                    <a:pt x="1938" y="21"/>
                  </a:lnTo>
                  <a:lnTo>
                    <a:pt x="2411" y="293"/>
                  </a:lnTo>
                  <a:lnTo>
                    <a:pt x="2411" y="274"/>
                  </a:lnTo>
                  <a:lnTo>
                    <a:pt x="1943" y="3"/>
                  </a:lnTo>
                  <a:lnTo>
                    <a:pt x="1938" y="0"/>
                  </a:lnTo>
                  <a:lnTo>
                    <a:pt x="3" y="1118"/>
                  </a:lnTo>
                  <a:lnTo>
                    <a:pt x="0" y="1120"/>
                  </a:lnTo>
                  <a:lnTo>
                    <a:pt x="0" y="3358"/>
                  </a:lnTo>
                  <a:lnTo>
                    <a:pt x="1933" y="4473"/>
                  </a:lnTo>
                  <a:lnTo>
                    <a:pt x="1938" y="4475"/>
                  </a:lnTo>
                  <a:lnTo>
                    <a:pt x="2411" y="4201"/>
                  </a:lnTo>
                  <a:lnTo>
                    <a:pt x="2411" y="4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8" name="Freeform 110"/>
            <p:cNvSpPr>
              <a:spLocks noEditPoints="1"/>
            </p:cNvSpPr>
            <p:nvPr/>
          </p:nvSpPr>
          <p:spPr bwMode="auto">
            <a:xfrm>
              <a:off x="10260" y="13607"/>
              <a:ext cx="3875" cy="4472"/>
            </a:xfrm>
            <a:custGeom>
              <a:avLst/>
              <a:gdLst>
                <a:gd name="T0" fmla="*/ 1937 w 3875"/>
                <a:gd name="T1" fmla="*/ 4472 h 4472"/>
                <a:gd name="T2" fmla="*/ 1935 w 3875"/>
                <a:gd name="T3" fmla="*/ 4470 h 4472"/>
                <a:gd name="T4" fmla="*/ 0 w 3875"/>
                <a:gd name="T5" fmla="*/ 3355 h 4472"/>
                <a:gd name="T6" fmla="*/ 0 w 3875"/>
                <a:gd name="T7" fmla="*/ 1117 h 4472"/>
                <a:gd name="T8" fmla="*/ 4 w 3875"/>
                <a:gd name="T9" fmla="*/ 1115 h 4472"/>
                <a:gd name="T10" fmla="*/ 1937 w 3875"/>
                <a:gd name="T11" fmla="*/ 0 h 4472"/>
                <a:gd name="T12" fmla="*/ 1942 w 3875"/>
                <a:gd name="T13" fmla="*/ 2 h 4472"/>
                <a:gd name="T14" fmla="*/ 3875 w 3875"/>
                <a:gd name="T15" fmla="*/ 1117 h 4472"/>
                <a:gd name="T16" fmla="*/ 3875 w 3875"/>
                <a:gd name="T17" fmla="*/ 3355 h 4472"/>
                <a:gd name="T18" fmla="*/ 3873 w 3875"/>
                <a:gd name="T19" fmla="*/ 3357 h 4472"/>
                <a:gd name="T20" fmla="*/ 1937 w 3875"/>
                <a:gd name="T21" fmla="*/ 4472 h 4472"/>
                <a:gd name="T22" fmla="*/ 16 w 3875"/>
                <a:gd name="T23" fmla="*/ 3345 h 4472"/>
                <a:gd name="T24" fmla="*/ 1937 w 3875"/>
                <a:gd name="T25" fmla="*/ 4453 h 4472"/>
                <a:gd name="T26" fmla="*/ 3859 w 3875"/>
                <a:gd name="T27" fmla="*/ 3345 h 4472"/>
                <a:gd name="T28" fmla="*/ 3859 w 3875"/>
                <a:gd name="T29" fmla="*/ 1127 h 4472"/>
                <a:gd name="T30" fmla="*/ 1937 w 3875"/>
                <a:gd name="T31" fmla="*/ 18 h 4472"/>
                <a:gd name="T32" fmla="*/ 16 w 3875"/>
                <a:gd name="T33" fmla="*/ 1127 h 4472"/>
                <a:gd name="T34" fmla="*/ 16 w 3875"/>
                <a:gd name="T35" fmla="*/ 3345 h 4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5" h="4472">
                  <a:moveTo>
                    <a:pt x="1937" y="4472"/>
                  </a:moveTo>
                  <a:lnTo>
                    <a:pt x="1935" y="4470"/>
                  </a:lnTo>
                  <a:lnTo>
                    <a:pt x="0" y="3355"/>
                  </a:lnTo>
                  <a:lnTo>
                    <a:pt x="0" y="1117"/>
                  </a:lnTo>
                  <a:lnTo>
                    <a:pt x="4" y="1115"/>
                  </a:lnTo>
                  <a:lnTo>
                    <a:pt x="1937" y="0"/>
                  </a:lnTo>
                  <a:lnTo>
                    <a:pt x="1942" y="2"/>
                  </a:lnTo>
                  <a:lnTo>
                    <a:pt x="3875" y="1117"/>
                  </a:lnTo>
                  <a:lnTo>
                    <a:pt x="3875" y="3355"/>
                  </a:lnTo>
                  <a:lnTo>
                    <a:pt x="3873" y="3357"/>
                  </a:lnTo>
                  <a:lnTo>
                    <a:pt x="1937" y="4472"/>
                  </a:lnTo>
                  <a:close/>
                  <a:moveTo>
                    <a:pt x="16" y="3345"/>
                  </a:moveTo>
                  <a:lnTo>
                    <a:pt x="1937" y="4453"/>
                  </a:lnTo>
                  <a:lnTo>
                    <a:pt x="3859" y="3345"/>
                  </a:lnTo>
                  <a:lnTo>
                    <a:pt x="3859" y="1127"/>
                  </a:lnTo>
                  <a:lnTo>
                    <a:pt x="1937" y="18"/>
                  </a:lnTo>
                  <a:lnTo>
                    <a:pt x="16" y="1127"/>
                  </a:lnTo>
                  <a:lnTo>
                    <a:pt x="16" y="3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49" name="Freeform 111"/>
            <p:cNvSpPr>
              <a:spLocks noEditPoints="1"/>
            </p:cNvSpPr>
            <p:nvPr/>
          </p:nvSpPr>
          <p:spPr bwMode="auto">
            <a:xfrm>
              <a:off x="14119" y="13607"/>
              <a:ext cx="3875" cy="4472"/>
            </a:xfrm>
            <a:custGeom>
              <a:avLst/>
              <a:gdLst>
                <a:gd name="T0" fmla="*/ 1937 w 3875"/>
                <a:gd name="T1" fmla="*/ 4472 h 4472"/>
                <a:gd name="T2" fmla="*/ 1933 w 3875"/>
                <a:gd name="T3" fmla="*/ 4470 h 4472"/>
                <a:gd name="T4" fmla="*/ 0 w 3875"/>
                <a:gd name="T5" fmla="*/ 3355 h 4472"/>
                <a:gd name="T6" fmla="*/ 0 w 3875"/>
                <a:gd name="T7" fmla="*/ 1117 h 4472"/>
                <a:gd name="T8" fmla="*/ 4 w 3875"/>
                <a:gd name="T9" fmla="*/ 1115 h 4472"/>
                <a:gd name="T10" fmla="*/ 1937 w 3875"/>
                <a:gd name="T11" fmla="*/ 0 h 4472"/>
                <a:gd name="T12" fmla="*/ 1942 w 3875"/>
                <a:gd name="T13" fmla="*/ 2 h 4472"/>
                <a:gd name="T14" fmla="*/ 3875 w 3875"/>
                <a:gd name="T15" fmla="*/ 1117 h 4472"/>
                <a:gd name="T16" fmla="*/ 3875 w 3875"/>
                <a:gd name="T17" fmla="*/ 3355 h 4472"/>
                <a:gd name="T18" fmla="*/ 3873 w 3875"/>
                <a:gd name="T19" fmla="*/ 3357 h 4472"/>
                <a:gd name="T20" fmla="*/ 1937 w 3875"/>
                <a:gd name="T21" fmla="*/ 4472 h 4472"/>
                <a:gd name="T22" fmla="*/ 16 w 3875"/>
                <a:gd name="T23" fmla="*/ 3345 h 4472"/>
                <a:gd name="T24" fmla="*/ 1937 w 3875"/>
                <a:gd name="T25" fmla="*/ 4453 h 4472"/>
                <a:gd name="T26" fmla="*/ 3859 w 3875"/>
                <a:gd name="T27" fmla="*/ 3345 h 4472"/>
                <a:gd name="T28" fmla="*/ 3859 w 3875"/>
                <a:gd name="T29" fmla="*/ 1127 h 4472"/>
                <a:gd name="T30" fmla="*/ 1937 w 3875"/>
                <a:gd name="T31" fmla="*/ 18 h 4472"/>
                <a:gd name="T32" fmla="*/ 16 w 3875"/>
                <a:gd name="T33" fmla="*/ 1127 h 4472"/>
                <a:gd name="T34" fmla="*/ 16 w 3875"/>
                <a:gd name="T35" fmla="*/ 3345 h 4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5" h="4472">
                  <a:moveTo>
                    <a:pt x="1937" y="4472"/>
                  </a:moveTo>
                  <a:lnTo>
                    <a:pt x="1933" y="4470"/>
                  </a:lnTo>
                  <a:lnTo>
                    <a:pt x="0" y="3355"/>
                  </a:lnTo>
                  <a:lnTo>
                    <a:pt x="0" y="1117"/>
                  </a:lnTo>
                  <a:lnTo>
                    <a:pt x="4" y="1115"/>
                  </a:lnTo>
                  <a:lnTo>
                    <a:pt x="1937" y="0"/>
                  </a:lnTo>
                  <a:lnTo>
                    <a:pt x="1942" y="2"/>
                  </a:lnTo>
                  <a:lnTo>
                    <a:pt x="3875" y="1117"/>
                  </a:lnTo>
                  <a:lnTo>
                    <a:pt x="3875" y="3355"/>
                  </a:lnTo>
                  <a:lnTo>
                    <a:pt x="3873" y="3357"/>
                  </a:lnTo>
                  <a:lnTo>
                    <a:pt x="1937" y="4472"/>
                  </a:lnTo>
                  <a:close/>
                  <a:moveTo>
                    <a:pt x="16" y="3345"/>
                  </a:moveTo>
                  <a:lnTo>
                    <a:pt x="1937" y="4453"/>
                  </a:lnTo>
                  <a:lnTo>
                    <a:pt x="3859" y="3345"/>
                  </a:lnTo>
                  <a:lnTo>
                    <a:pt x="3859" y="1127"/>
                  </a:lnTo>
                  <a:lnTo>
                    <a:pt x="1937" y="18"/>
                  </a:lnTo>
                  <a:lnTo>
                    <a:pt x="16" y="1127"/>
                  </a:lnTo>
                  <a:lnTo>
                    <a:pt x="16" y="3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0" name="Freeform 112"/>
            <p:cNvSpPr>
              <a:spLocks/>
            </p:cNvSpPr>
            <p:nvPr/>
          </p:nvSpPr>
          <p:spPr bwMode="auto">
            <a:xfrm>
              <a:off x="17978" y="14445"/>
              <a:ext cx="482" cy="2795"/>
            </a:xfrm>
            <a:custGeom>
              <a:avLst/>
              <a:gdLst>
                <a:gd name="T0" fmla="*/ 482 w 482"/>
                <a:gd name="T1" fmla="*/ 2777 h 2795"/>
                <a:gd name="T2" fmla="*/ 16 w 482"/>
                <a:gd name="T3" fmla="*/ 2507 h 2795"/>
                <a:gd name="T4" fmla="*/ 16 w 482"/>
                <a:gd name="T5" fmla="*/ 289 h 2795"/>
                <a:gd name="T6" fmla="*/ 482 w 482"/>
                <a:gd name="T7" fmla="*/ 19 h 2795"/>
                <a:gd name="T8" fmla="*/ 482 w 482"/>
                <a:gd name="T9" fmla="*/ 0 h 2795"/>
                <a:gd name="T10" fmla="*/ 4 w 482"/>
                <a:gd name="T11" fmla="*/ 277 h 2795"/>
                <a:gd name="T12" fmla="*/ 0 w 482"/>
                <a:gd name="T13" fmla="*/ 279 h 2795"/>
                <a:gd name="T14" fmla="*/ 0 w 482"/>
                <a:gd name="T15" fmla="*/ 2517 h 2795"/>
                <a:gd name="T16" fmla="*/ 482 w 482"/>
                <a:gd name="T17" fmla="*/ 2795 h 2795"/>
                <a:gd name="T18" fmla="*/ 482 w 482"/>
                <a:gd name="T19" fmla="*/ 2777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2" h="2795">
                  <a:moveTo>
                    <a:pt x="482" y="2777"/>
                  </a:moveTo>
                  <a:lnTo>
                    <a:pt x="16" y="2507"/>
                  </a:lnTo>
                  <a:lnTo>
                    <a:pt x="16" y="289"/>
                  </a:lnTo>
                  <a:lnTo>
                    <a:pt x="482" y="19"/>
                  </a:lnTo>
                  <a:lnTo>
                    <a:pt x="482" y="0"/>
                  </a:lnTo>
                  <a:lnTo>
                    <a:pt x="4" y="277"/>
                  </a:lnTo>
                  <a:lnTo>
                    <a:pt x="0" y="279"/>
                  </a:lnTo>
                  <a:lnTo>
                    <a:pt x="0" y="2517"/>
                  </a:lnTo>
                  <a:lnTo>
                    <a:pt x="482" y="2795"/>
                  </a:lnTo>
                  <a:lnTo>
                    <a:pt x="482" y="27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1" name="Freeform 113"/>
            <p:cNvSpPr>
              <a:spLocks noEditPoints="1"/>
            </p:cNvSpPr>
            <p:nvPr/>
          </p:nvSpPr>
          <p:spPr bwMode="auto">
            <a:xfrm>
              <a:off x="12190" y="16947"/>
              <a:ext cx="3876" cy="4476"/>
            </a:xfrm>
            <a:custGeom>
              <a:avLst/>
              <a:gdLst>
                <a:gd name="T0" fmla="*/ 1938 w 3876"/>
                <a:gd name="T1" fmla="*/ 4476 h 4476"/>
                <a:gd name="T2" fmla="*/ 1933 w 3876"/>
                <a:gd name="T3" fmla="*/ 4473 h 4476"/>
                <a:gd name="T4" fmla="*/ 0 w 3876"/>
                <a:gd name="T5" fmla="*/ 3356 h 4476"/>
                <a:gd name="T6" fmla="*/ 0 w 3876"/>
                <a:gd name="T7" fmla="*/ 1118 h 4476"/>
                <a:gd name="T8" fmla="*/ 5 w 3876"/>
                <a:gd name="T9" fmla="*/ 1116 h 4476"/>
                <a:gd name="T10" fmla="*/ 1938 w 3876"/>
                <a:gd name="T11" fmla="*/ 0 h 4476"/>
                <a:gd name="T12" fmla="*/ 1943 w 3876"/>
                <a:gd name="T13" fmla="*/ 3 h 4476"/>
                <a:gd name="T14" fmla="*/ 3876 w 3876"/>
                <a:gd name="T15" fmla="*/ 1118 h 4476"/>
                <a:gd name="T16" fmla="*/ 3876 w 3876"/>
                <a:gd name="T17" fmla="*/ 3356 h 4476"/>
                <a:gd name="T18" fmla="*/ 3871 w 3876"/>
                <a:gd name="T19" fmla="*/ 3358 h 4476"/>
                <a:gd name="T20" fmla="*/ 1938 w 3876"/>
                <a:gd name="T21" fmla="*/ 4476 h 4476"/>
                <a:gd name="T22" fmla="*/ 17 w 3876"/>
                <a:gd name="T23" fmla="*/ 3346 h 4476"/>
                <a:gd name="T24" fmla="*/ 1938 w 3876"/>
                <a:gd name="T25" fmla="*/ 4454 h 4476"/>
                <a:gd name="T26" fmla="*/ 3859 w 3876"/>
                <a:gd name="T27" fmla="*/ 3346 h 4476"/>
                <a:gd name="T28" fmla="*/ 3859 w 3876"/>
                <a:gd name="T29" fmla="*/ 1128 h 4476"/>
                <a:gd name="T30" fmla="*/ 1938 w 3876"/>
                <a:gd name="T31" fmla="*/ 19 h 4476"/>
                <a:gd name="T32" fmla="*/ 17 w 3876"/>
                <a:gd name="T33" fmla="*/ 1128 h 4476"/>
                <a:gd name="T34" fmla="*/ 17 w 3876"/>
                <a:gd name="T35" fmla="*/ 3346 h 4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6" h="4476">
                  <a:moveTo>
                    <a:pt x="1938" y="4476"/>
                  </a:moveTo>
                  <a:lnTo>
                    <a:pt x="1933" y="4473"/>
                  </a:lnTo>
                  <a:lnTo>
                    <a:pt x="0" y="3356"/>
                  </a:lnTo>
                  <a:lnTo>
                    <a:pt x="0" y="1118"/>
                  </a:lnTo>
                  <a:lnTo>
                    <a:pt x="5" y="1116"/>
                  </a:lnTo>
                  <a:lnTo>
                    <a:pt x="1938" y="0"/>
                  </a:lnTo>
                  <a:lnTo>
                    <a:pt x="1943" y="3"/>
                  </a:lnTo>
                  <a:lnTo>
                    <a:pt x="3876" y="1118"/>
                  </a:lnTo>
                  <a:lnTo>
                    <a:pt x="3876" y="3356"/>
                  </a:lnTo>
                  <a:lnTo>
                    <a:pt x="3871" y="3358"/>
                  </a:lnTo>
                  <a:lnTo>
                    <a:pt x="1938" y="4476"/>
                  </a:lnTo>
                  <a:close/>
                  <a:moveTo>
                    <a:pt x="17" y="3346"/>
                  </a:moveTo>
                  <a:lnTo>
                    <a:pt x="1938" y="4454"/>
                  </a:lnTo>
                  <a:lnTo>
                    <a:pt x="3859" y="3346"/>
                  </a:lnTo>
                  <a:lnTo>
                    <a:pt x="3859" y="1128"/>
                  </a:lnTo>
                  <a:lnTo>
                    <a:pt x="1938" y="19"/>
                  </a:lnTo>
                  <a:lnTo>
                    <a:pt x="17" y="1128"/>
                  </a:lnTo>
                  <a:lnTo>
                    <a:pt x="17"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2" name="Freeform 114"/>
            <p:cNvSpPr>
              <a:spLocks/>
            </p:cNvSpPr>
            <p:nvPr/>
          </p:nvSpPr>
          <p:spPr bwMode="auto">
            <a:xfrm>
              <a:off x="16049" y="16947"/>
              <a:ext cx="2411" cy="4476"/>
            </a:xfrm>
            <a:custGeom>
              <a:avLst/>
              <a:gdLst>
                <a:gd name="T0" fmla="*/ 2411 w 2411"/>
                <a:gd name="T1" fmla="*/ 4183 h 4476"/>
                <a:gd name="T2" fmla="*/ 1938 w 2411"/>
                <a:gd name="T3" fmla="*/ 4454 h 4476"/>
                <a:gd name="T4" fmla="*/ 17 w 2411"/>
                <a:gd name="T5" fmla="*/ 3346 h 4476"/>
                <a:gd name="T6" fmla="*/ 17 w 2411"/>
                <a:gd name="T7" fmla="*/ 1128 h 4476"/>
                <a:gd name="T8" fmla="*/ 1938 w 2411"/>
                <a:gd name="T9" fmla="*/ 19 h 4476"/>
                <a:gd name="T10" fmla="*/ 2411 w 2411"/>
                <a:gd name="T11" fmla="*/ 293 h 4476"/>
                <a:gd name="T12" fmla="*/ 2411 w 2411"/>
                <a:gd name="T13" fmla="*/ 275 h 4476"/>
                <a:gd name="T14" fmla="*/ 1943 w 2411"/>
                <a:gd name="T15" fmla="*/ 3 h 4476"/>
                <a:gd name="T16" fmla="*/ 1938 w 2411"/>
                <a:gd name="T17" fmla="*/ 0 h 4476"/>
                <a:gd name="T18" fmla="*/ 3 w 2411"/>
                <a:gd name="T19" fmla="*/ 1116 h 4476"/>
                <a:gd name="T20" fmla="*/ 0 w 2411"/>
                <a:gd name="T21" fmla="*/ 1118 h 4476"/>
                <a:gd name="T22" fmla="*/ 0 w 2411"/>
                <a:gd name="T23" fmla="*/ 3356 h 4476"/>
                <a:gd name="T24" fmla="*/ 1933 w 2411"/>
                <a:gd name="T25" fmla="*/ 4473 h 4476"/>
                <a:gd name="T26" fmla="*/ 1938 w 2411"/>
                <a:gd name="T27" fmla="*/ 4476 h 4476"/>
                <a:gd name="T28" fmla="*/ 2411 w 2411"/>
                <a:gd name="T29" fmla="*/ 4201 h 4476"/>
                <a:gd name="T30" fmla="*/ 2411 w 2411"/>
                <a:gd name="T31" fmla="*/ 4183 h 4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1" h="4476">
                  <a:moveTo>
                    <a:pt x="2411" y="4183"/>
                  </a:moveTo>
                  <a:lnTo>
                    <a:pt x="1938" y="4454"/>
                  </a:lnTo>
                  <a:lnTo>
                    <a:pt x="17" y="3346"/>
                  </a:lnTo>
                  <a:lnTo>
                    <a:pt x="17" y="1128"/>
                  </a:lnTo>
                  <a:lnTo>
                    <a:pt x="1938" y="19"/>
                  </a:lnTo>
                  <a:lnTo>
                    <a:pt x="2411" y="293"/>
                  </a:lnTo>
                  <a:lnTo>
                    <a:pt x="2411" y="275"/>
                  </a:lnTo>
                  <a:lnTo>
                    <a:pt x="1943" y="3"/>
                  </a:lnTo>
                  <a:lnTo>
                    <a:pt x="1938" y="0"/>
                  </a:lnTo>
                  <a:lnTo>
                    <a:pt x="3" y="1116"/>
                  </a:lnTo>
                  <a:lnTo>
                    <a:pt x="0" y="1118"/>
                  </a:lnTo>
                  <a:lnTo>
                    <a:pt x="0" y="3356"/>
                  </a:lnTo>
                  <a:lnTo>
                    <a:pt x="1933" y="4473"/>
                  </a:lnTo>
                  <a:lnTo>
                    <a:pt x="1938" y="4476"/>
                  </a:lnTo>
                  <a:lnTo>
                    <a:pt x="2411" y="4201"/>
                  </a:lnTo>
                  <a:lnTo>
                    <a:pt x="2411" y="4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3" name="Freeform 115"/>
            <p:cNvSpPr>
              <a:spLocks/>
            </p:cNvSpPr>
            <p:nvPr/>
          </p:nvSpPr>
          <p:spPr bwMode="auto">
            <a:xfrm>
              <a:off x="17978" y="21130"/>
              <a:ext cx="482" cy="2792"/>
            </a:xfrm>
            <a:custGeom>
              <a:avLst/>
              <a:gdLst>
                <a:gd name="T0" fmla="*/ 482 w 482"/>
                <a:gd name="T1" fmla="*/ 2773 h 2792"/>
                <a:gd name="T2" fmla="*/ 16 w 482"/>
                <a:gd name="T3" fmla="*/ 2504 h 2792"/>
                <a:gd name="T4" fmla="*/ 16 w 482"/>
                <a:gd name="T5" fmla="*/ 288 h 2792"/>
                <a:gd name="T6" fmla="*/ 482 w 482"/>
                <a:gd name="T7" fmla="*/ 18 h 2792"/>
                <a:gd name="T8" fmla="*/ 482 w 482"/>
                <a:gd name="T9" fmla="*/ 0 h 2792"/>
                <a:gd name="T10" fmla="*/ 4 w 482"/>
                <a:gd name="T11" fmla="*/ 274 h 2792"/>
                <a:gd name="T12" fmla="*/ 0 w 482"/>
                <a:gd name="T13" fmla="*/ 278 h 2792"/>
                <a:gd name="T14" fmla="*/ 0 w 482"/>
                <a:gd name="T15" fmla="*/ 2514 h 2792"/>
                <a:gd name="T16" fmla="*/ 482 w 482"/>
                <a:gd name="T17" fmla="*/ 2792 h 2792"/>
                <a:gd name="T18" fmla="*/ 482 w 482"/>
                <a:gd name="T19" fmla="*/ 2773 h 2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2" h="2792">
                  <a:moveTo>
                    <a:pt x="482" y="2773"/>
                  </a:moveTo>
                  <a:lnTo>
                    <a:pt x="16" y="2504"/>
                  </a:lnTo>
                  <a:lnTo>
                    <a:pt x="16" y="288"/>
                  </a:lnTo>
                  <a:lnTo>
                    <a:pt x="482" y="18"/>
                  </a:lnTo>
                  <a:lnTo>
                    <a:pt x="482" y="0"/>
                  </a:lnTo>
                  <a:lnTo>
                    <a:pt x="4" y="274"/>
                  </a:lnTo>
                  <a:lnTo>
                    <a:pt x="0" y="278"/>
                  </a:lnTo>
                  <a:lnTo>
                    <a:pt x="0" y="2514"/>
                  </a:lnTo>
                  <a:lnTo>
                    <a:pt x="482" y="2792"/>
                  </a:lnTo>
                  <a:lnTo>
                    <a:pt x="482" y="27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4" name="Freeform 116"/>
            <p:cNvSpPr>
              <a:spLocks/>
            </p:cNvSpPr>
            <p:nvPr/>
          </p:nvSpPr>
          <p:spPr bwMode="auto">
            <a:xfrm>
              <a:off x="4649" y="2"/>
              <a:ext cx="5117" cy="3423"/>
            </a:xfrm>
            <a:custGeom>
              <a:avLst/>
              <a:gdLst>
                <a:gd name="T0" fmla="*/ 5029 w 5117"/>
                <a:gd name="T1" fmla="*/ 0 h 3423"/>
                <a:gd name="T2" fmla="*/ 5029 w 5117"/>
                <a:gd name="T3" fmla="*/ 1897 h 3423"/>
                <a:gd name="T4" fmla="*/ 2557 w 5117"/>
                <a:gd name="T5" fmla="*/ 3322 h 3423"/>
                <a:gd name="T6" fmla="*/ 88 w 5117"/>
                <a:gd name="T7" fmla="*/ 1897 h 3423"/>
                <a:gd name="T8" fmla="*/ 88 w 5117"/>
                <a:gd name="T9" fmla="*/ 0 h 3423"/>
                <a:gd name="T10" fmla="*/ 0 w 5117"/>
                <a:gd name="T11" fmla="*/ 0 h 3423"/>
                <a:gd name="T12" fmla="*/ 0 w 5117"/>
                <a:gd name="T13" fmla="*/ 1947 h 3423"/>
                <a:gd name="T14" fmla="*/ 2557 w 5117"/>
                <a:gd name="T15" fmla="*/ 3423 h 3423"/>
                <a:gd name="T16" fmla="*/ 5117 w 5117"/>
                <a:gd name="T17" fmla="*/ 1947 h 3423"/>
                <a:gd name="T18" fmla="*/ 5117 w 5117"/>
                <a:gd name="T19" fmla="*/ 0 h 3423"/>
                <a:gd name="T20" fmla="*/ 5029 w 5117"/>
                <a:gd name="T21" fmla="*/ 0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7" h="3423">
                  <a:moveTo>
                    <a:pt x="5029" y="0"/>
                  </a:moveTo>
                  <a:lnTo>
                    <a:pt x="5029" y="1897"/>
                  </a:lnTo>
                  <a:lnTo>
                    <a:pt x="2557" y="3322"/>
                  </a:lnTo>
                  <a:lnTo>
                    <a:pt x="88" y="1897"/>
                  </a:lnTo>
                  <a:lnTo>
                    <a:pt x="88" y="0"/>
                  </a:lnTo>
                  <a:lnTo>
                    <a:pt x="0" y="0"/>
                  </a:lnTo>
                  <a:lnTo>
                    <a:pt x="0" y="1947"/>
                  </a:lnTo>
                  <a:lnTo>
                    <a:pt x="2557" y="3423"/>
                  </a:lnTo>
                  <a:lnTo>
                    <a:pt x="5117" y="1947"/>
                  </a:lnTo>
                  <a:lnTo>
                    <a:pt x="5117" y="0"/>
                  </a:lnTo>
                  <a:lnTo>
                    <a:pt x="50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5" name="Freeform 117"/>
            <p:cNvSpPr>
              <a:spLocks/>
            </p:cNvSpPr>
            <p:nvPr/>
          </p:nvSpPr>
          <p:spPr bwMode="auto">
            <a:xfrm>
              <a:off x="9678" y="2"/>
              <a:ext cx="5116" cy="3423"/>
            </a:xfrm>
            <a:custGeom>
              <a:avLst/>
              <a:gdLst>
                <a:gd name="T0" fmla="*/ 5029 w 5116"/>
                <a:gd name="T1" fmla="*/ 0 h 3423"/>
                <a:gd name="T2" fmla="*/ 5029 w 5116"/>
                <a:gd name="T3" fmla="*/ 1897 h 3423"/>
                <a:gd name="T4" fmla="*/ 2557 w 5116"/>
                <a:gd name="T5" fmla="*/ 3322 h 3423"/>
                <a:gd name="T6" fmla="*/ 88 w 5116"/>
                <a:gd name="T7" fmla="*/ 1897 h 3423"/>
                <a:gd name="T8" fmla="*/ 88 w 5116"/>
                <a:gd name="T9" fmla="*/ 0 h 3423"/>
                <a:gd name="T10" fmla="*/ 0 w 5116"/>
                <a:gd name="T11" fmla="*/ 0 h 3423"/>
                <a:gd name="T12" fmla="*/ 0 w 5116"/>
                <a:gd name="T13" fmla="*/ 1947 h 3423"/>
                <a:gd name="T14" fmla="*/ 2557 w 5116"/>
                <a:gd name="T15" fmla="*/ 3423 h 3423"/>
                <a:gd name="T16" fmla="*/ 5116 w 5116"/>
                <a:gd name="T17" fmla="*/ 1947 h 3423"/>
                <a:gd name="T18" fmla="*/ 5116 w 5116"/>
                <a:gd name="T19" fmla="*/ 0 h 3423"/>
                <a:gd name="T20" fmla="*/ 5029 w 5116"/>
                <a:gd name="T21" fmla="*/ 0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6" h="3423">
                  <a:moveTo>
                    <a:pt x="5029" y="0"/>
                  </a:moveTo>
                  <a:lnTo>
                    <a:pt x="5029" y="1897"/>
                  </a:lnTo>
                  <a:lnTo>
                    <a:pt x="2557" y="3322"/>
                  </a:lnTo>
                  <a:lnTo>
                    <a:pt x="88" y="1897"/>
                  </a:lnTo>
                  <a:lnTo>
                    <a:pt x="88" y="0"/>
                  </a:lnTo>
                  <a:lnTo>
                    <a:pt x="0" y="0"/>
                  </a:lnTo>
                  <a:lnTo>
                    <a:pt x="0" y="1947"/>
                  </a:lnTo>
                  <a:lnTo>
                    <a:pt x="2557" y="3423"/>
                  </a:lnTo>
                  <a:lnTo>
                    <a:pt x="5116" y="1947"/>
                  </a:lnTo>
                  <a:lnTo>
                    <a:pt x="5116" y="0"/>
                  </a:lnTo>
                  <a:lnTo>
                    <a:pt x="50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6" name="Freeform 118"/>
            <p:cNvSpPr>
              <a:spLocks noEditPoints="1"/>
            </p:cNvSpPr>
            <p:nvPr/>
          </p:nvSpPr>
          <p:spPr bwMode="auto">
            <a:xfrm>
              <a:off x="12193" y="1873"/>
              <a:ext cx="5116" cy="5907"/>
            </a:xfrm>
            <a:custGeom>
              <a:avLst/>
              <a:gdLst>
                <a:gd name="T0" fmla="*/ 2559 w 5116"/>
                <a:gd name="T1" fmla="*/ 5907 h 5907"/>
                <a:gd name="T2" fmla="*/ 0 w 5116"/>
                <a:gd name="T3" fmla="*/ 4430 h 5907"/>
                <a:gd name="T4" fmla="*/ 0 w 5116"/>
                <a:gd name="T5" fmla="*/ 1477 h 5907"/>
                <a:gd name="T6" fmla="*/ 2559 w 5116"/>
                <a:gd name="T7" fmla="*/ 0 h 5907"/>
                <a:gd name="T8" fmla="*/ 5116 w 5116"/>
                <a:gd name="T9" fmla="*/ 1477 h 5907"/>
                <a:gd name="T10" fmla="*/ 5116 w 5116"/>
                <a:gd name="T11" fmla="*/ 4430 h 5907"/>
                <a:gd name="T12" fmla="*/ 2559 w 5116"/>
                <a:gd name="T13" fmla="*/ 5907 h 5907"/>
                <a:gd name="T14" fmla="*/ 87 w 5116"/>
                <a:gd name="T15" fmla="*/ 4381 h 5907"/>
                <a:gd name="T16" fmla="*/ 2559 w 5116"/>
                <a:gd name="T17" fmla="*/ 5808 h 5907"/>
                <a:gd name="T18" fmla="*/ 5028 w 5116"/>
                <a:gd name="T19" fmla="*/ 4381 h 5907"/>
                <a:gd name="T20" fmla="*/ 5028 w 5116"/>
                <a:gd name="T21" fmla="*/ 1526 h 5907"/>
                <a:gd name="T22" fmla="*/ 2559 w 5116"/>
                <a:gd name="T23" fmla="*/ 102 h 5907"/>
                <a:gd name="T24" fmla="*/ 87 w 5116"/>
                <a:gd name="T25" fmla="*/ 1526 h 5907"/>
                <a:gd name="T26" fmla="*/ 87 w 5116"/>
                <a:gd name="T27" fmla="*/ 4381 h 5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6" h="5907">
                  <a:moveTo>
                    <a:pt x="2559" y="5907"/>
                  </a:moveTo>
                  <a:lnTo>
                    <a:pt x="0" y="4430"/>
                  </a:lnTo>
                  <a:lnTo>
                    <a:pt x="0" y="1477"/>
                  </a:lnTo>
                  <a:lnTo>
                    <a:pt x="2559" y="0"/>
                  </a:lnTo>
                  <a:lnTo>
                    <a:pt x="5116" y="1477"/>
                  </a:lnTo>
                  <a:lnTo>
                    <a:pt x="5116" y="4430"/>
                  </a:lnTo>
                  <a:lnTo>
                    <a:pt x="2559" y="5907"/>
                  </a:lnTo>
                  <a:close/>
                  <a:moveTo>
                    <a:pt x="87" y="4381"/>
                  </a:moveTo>
                  <a:lnTo>
                    <a:pt x="2559" y="5808"/>
                  </a:lnTo>
                  <a:lnTo>
                    <a:pt x="5028" y="4381"/>
                  </a:lnTo>
                  <a:lnTo>
                    <a:pt x="5028" y="1526"/>
                  </a:lnTo>
                  <a:lnTo>
                    <a:pt x="2559" y="102"/>
                  </a:lnTo>
                  <a:lnTo>
                    <a:pt x="87" y="1526"/>
                  </a:lnTo>
                  <a:lnTo>
                    <a:pt x="87" y="43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7" name="Freeform 119"/>
            <p:cNvSpPr>
              <a:spLocks noEditPoints="1"/>
            </p:cNvSpPr>
            <p:nvPr/>
          </p:nvSpPr>
          <p:spPr bwMode="auto">
            <a:xfrm>
              <a:off x="9678" y="6228"/>
              <a:ext cx="5116" cy="5906"/>
            </a:xfrm>
            <a:custGeom>
              <a:avLst/>
              <a:gdLst>
                <a:gd name="T0" fmla="*/ 2557 w 5116"/>
                <a:gd name="T1" fmla="*/ 5906 h 5906"/>
                <a:gd name="T2" fmla="*/ 0 w 5116"/>
                <a:gd name="T3" fmla="*/ 4430 h 5906"/>
                <a:gd name="T4" fmla="*/ 0 w 5116"/>
                <a:gd name="T5" fmla="*/ 1476 h 5906"/>
                <a:gd name="T6" fmla="*/ 2557 w 5116"/>
                <a:gd name="T7" fmla="*/ 0 h 5906"/>
                <a:gd name="T8" fmla="*/ 5116 w 5116"/>
                <a:gd name="T9" fmla="*/ 1476 h 5906"/>
                <a:gd name="T10" fmla="*/ 5116 w 5116"/>
                <a:gd name="T11" fmla="*/ 4430 h 5906"/>
                <a:gd name="T12" fmla="*/ 2557 w 5116"/>
                <a:gd name="T13" fmla="*/ 5906 h 5906"/>
                <a:gd name="T14" fmla="*/ 88 w 5116"/>
                <a:gd name="T15" fmla="*/ 4380 h 5906"/>
                <a:gd name="T16" fmla="*/ 2557 w 5116"/>
                <a:gd name="T17" fmla="*/ 5807 h 5906"/>
                <a:gd name="T18" fmla="*/ 5029 w 5116"/>
                <a:gd name="T19" fmla="*/ 4380 h 5906"/>
                <a:gd name="T20" fmla="*/ 5029 w 5116"/>
                <a:gd name="T21" fmla="*/ 1528 h 5906"/>
                <a:gd name="T22" fmla="*/ 2557 w 5116"/>
                <a:gd name="T23" fmla="*/ 101 h 5906"/>
                <a:gd name="T24" fmla="*/ 88 w 5116"/>
                <a:gd name="T25" fmla="*/ 1528 h 5906"/>
                <a:gd name="T26" fmla="*/ 88 w 5116"/>
                <a:gd name="T27" fmla="*/ 4380 h 5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6" h="5906">
                  <a:moveTo>
                    <a:pt x="2557" y="5906"/>
                  </a:moveTo>
                  <a:lnTo>
                    <a:pt x="0" y="4430"/>
                  </a:lnTo>
                  <a:lnTo>
                    <a:pt x="0" y="1476"/>
                  </a:lnTo>
                  <a:lnTo>
                    <a:pt x="2557" y="0"/>
                  </a:lnTo>
                  <a:lnTo>
                    <a:pt x="5116" y="1476"/>
                  </a:lnTo>
                  <a:lnTo>
                    <a:pt x="5116" y="4430"/>
                  </a:lnTo>
                  <a:lnTo>
                    <a:pt x="2557" y="5906"/>
                  </a:lnTo>
                  <a:close/>
                  <a:moveTo>
                    <a:pt x="88" y="4380"/>
                  </a:moveTo>
                  <a:lnTo>
                    <a:pt x="2557" y="5807"/>
                  </a:lnTo>
                  <a:lnTo>
                    <a:pt x="5029" y="4380"/>
                  </a:lnTo>
                  <a:lnTo>
                    <a:pt x="5029" y="1528"/>
                  </a:lnTo>
                  <a:lnTo>
                    <a:pt x="2557" y="101"/>
                  </a:lnTo>
                  <a:lnTo>
                    <a:pt x="88" y="1528"/>
                  </a:lnTo>
                  <a:lnTo>
                    <a:pt x="88" y="4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8" name="Freeform 120"/>
            <p:cNvSpPr>
              <a:spLocks/>
            </p:cNvSpPr>
            <p:nvPr/>
          </p:nvSpPr>
          <p:spPr bwMode="auto">
            <a:xfrm>
              <a:off x="14707" y="6228"/>
              <a:ext cx="3753" cy="5906"/>
            </a:xfrm>
            <a:custGeom>
              <a:avLst/>
              <a:gdLst>
                <a:gd name="T0" fmla="*/ 3753 w 3753"/>
                <a:gd name="T1" fmla="*/ 5117 h 5906"/>
                <a:gd name="T2" fmla="*/ 2559 w 3753"/>
                <a:gd name="T3" fmla="*/ 5807 h 5906"/>
                <a:gd name="T4" fmla="*/ 87 w 3753"/>
                <a:gd name="T5" fmla="*/ 4380 h 5906"/>
                <a:gd name="T6" fmla="*/ 87 w 3753"/>
                <a:gd name="T7" fmla="*/ 1528 h 5906"/>
                <a:gd name="T8" fmla="*/ 2559 w 3753"/>
                <a:gd name="T9" fmla="*/ 101 h 5906"/>
                <a:gd name="T10" fmla="*/ 3753 w 3753"/>
                <a:gd name="T11" fmla="*/ 791 h 5906"/>
                <a:gd name="T12" fmla="*/ 3753 w 3753"/>
                <a:gd name="T13" fmla="*/ 689 h 5906"/>
                <a:gd name="T14" fmla="*/ 2559 w 3753"/>
                <a:gd name="T15" fmla="*/ 0 h 5906"/>
                <a:gd name="T16" fmla="*/ 0 w 3753"/>
                <a:gd name="T17" fmla="*/ 1476 h 5906"/>
                <a:gd name="T18" fmla="*/ 0 w 3753"/>
                <a:gd name="T19" fmla="*/ 4430 h 5906"/>
                <a:gd name="T20" fmla="*/ 2559 w 3753"/>
                <a:gd name="T21" fmla="*/ 5906 h 5906"/>
                <a:gd name="T22" fmla="*/ 3753 w 3753"/>
                <a:gd name="T23" fmla="*/ 5217 h 5906"/>
                <a:gd name="T24" fmla="*/ 3753 w 3753"/>
                <a:gd name="T25" fmla="*/ 5117 h 5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3" h="5906">
                  <a:moveTo>
                    <a:pt x="3753" y="5117"/>
                  </a:moveTo>
                  <a:lnTo>
                    <a:pt x="2559" y="5807"/>
                  </a:lnTo>
                  <a:lnTo>
                    <a:pt x="87" y="4380"/>
                  </a:lnTo>
                  <a:lnTo>
                    <a:pt x="87" y="1528"/>
                  </a:lnTo>
                  <a:lnTo>
                    <a:pt x="2559" y="101"/>
                  </a:lnTo>
                  <a:lnTo>
                    <a:pt x="3753" y="791"/>
                  </a:lnTo>
                  <a:lnTo>
                    <a:pt x="3753" y="689"/>
                  </a:lnTo>
                  <a:lnTo>
                    <a:pt x="2559" y="0"/>
                  </a:lnTo>
                  <a:lnTo>
                    <a:pt x="0" y="1476"/>
                  </a:lnTo>
                  <a:lnTo>
                    <a:pt x="0" y="4430"/>
                  </a:lnTo>
                  <a:lnTo>
                    <a:pt x="2559" y="5906"/>
                  </a:lnTo>
                  <a:lnTo>
                    <a:pt x="3753" y="5217"/>
                  </a:lnTo>
                  <a:lnTo>
                    <a:pt x="3753" y="5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59" name="Freeform 121"/>
            <p:cNvSpPr>
              <a:spLocks/>
            </p:cNvSpPr>
            <p:nvPr/>
          </p:nvSpPr>
          <p:spPr bwMode="auto">
            <a:xfrm>
              <a:off x="17221" y="11345"/>
              <a:ext cx="1239" cy="4383"/>
            </a:xfrm>
            <a:custGeom>
              <a:avLst/>
              <a:gdLst>
                <a:gd name="T0" fmla="*/ 1239 w 1239"/>
                <a:gd name="T1" fmla="*/ 4282 h 4383"/>
                <a:gd name="T2" fmla="*/ 88 w 1239"/>
                <a:gd name="T3" fmla="*/ 3618 h 4383"/>
                <a:gd name="T4" fmla="*/ 88 w 1239"/>
                <a:gd name="T5" fmla="*/ 766 h 4383"/>
                <a:gd name="T6" fmla="*/ 1239 w 1239"/>
                <a:gd name="T7" fmla="*/ 100 h 4383"/>
                <a:gd name="T8" fmla="*/ 1239 w 1239"/>
                <a:gd name="T9" fmla="*/ 0 h 4383"/>
                <a:gd name="T10" fmla="*/ 0 w 1239"/>
                <a:gd name="T11" fmla="*/ 714 h 4383"/>
                <a:gd name="T12" fmla="*/ 0 w 1239"/>
                <a:gd name="T13" fmla="*/ 3667 h 4383"/>
                <a:gd name="T14" fmla="*/ 1239 w 1239"/>
                <a:gd name="T15" fmla="*/ 4383 h 4383"/>
                <a:gd name="T16" fmla="*/ 1239 w 1239"/>
                <a:gd name="T17" fmla="*/ 4282 h 4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 h="4383">
                  <a:moveTo>
                    <a:pt x="1239" y="4282"/>
                  </a:moveTo>
                  <a:lnTo>
                    <a:pt x="88" y="3618"/>
                  </a:lnTo>
                  <a:lnTo>
                    <a:pt x="88" y="766"/>
                  </a:lnTo>
                  <a:lnTo>
                    <a:pt x="1239" y="100"/>
                  </a:lnTo>
                  <a:lnTo>
                    <a:pt x="1239" y="0"/>
                  </a:lnTo>
                  <a:lnTo>
                    <a:pt x="0" y="714"/>
                  </a:lnTo>
                  <a:lnTo>
                    <a:pt x="0" y="3667"/>
                  </a:lnTo>
                  <a:lnTo>
                    <a:pt x="1239" y="4383"/>
                  </a:lnTo>
                  <a:lnTo>
                    <a:pt x="1239" y="4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0" name="Freeform 122"/>
            <p:cNvSpPr>
              <a:spLocks noEditPoints="1"/>
            </p:cNvSpPr>
            <p:nvPr/>
          </p:nvSpPr>
          <p:spPr bwMode="auto">
            <a:xfrm>
              <a:off x="12193" y="19294"/>
              <a:ext cx="5116" cy="5907"/>
            </a:xfrm>
            <a:custGeom>
              <a:avLst/>
              <a:gdLst>
                <a:gd name="T0" fmla="*/ 2559 w 5116"/>
                <a:gd name="T1" fmla="*/ 5907 h 5907"/>
                <a:gd name="T2" fmla="*/ 0 w 5116"/>
                <a:gd name="T3" fmla="*/ 4430 h 5907"/>
                <a:gd name="T4" fmla="*/ 0 w 5116"/>
                <a:gd name="T5" fmla="*/ 1476 h 5907"/>
                <a:gd name="T6" fmla="*/ 2559 w 5116"/>
                <a:gd name="T7" fmla="*/ 0 h 5907"/>
                <a:gd name="T8" fmla="*/ 5116 w 5116"/>
                <a:gd name="T9" fmla="*/ 1476 h 5907"/>
                <a:gd name="T10" fmla="*/ 5116 w 5116"/>
                <a:gd name="T11" fmla="*/ 4430 h 5907"/>
                <a:gd name="T12" fmla="*/ 2559 w 5116"/>
                <a:gd name="T13" fmla="*/ 5907 h 5907"/>
                <a:gd name="T14" fmla="*/ 87 w 5116"/>
                <a:gd name="T15" fmla="*/ 4378 h 5907"/>
                <a:gd name="T16" fmla="*/ 2559 w 5116"/>
                <a:gd name="T17" fmla="*/ 5805 h 5907"/>
                <a:gd name="T18" fmla="*/ 5028 w 5116"/>
                <a:gd name="T19" fmla="*/ 4378 h 5907"/>
                <a:gd name="T20" fmla="*/ 5028 w 5116"/>
                <a:gd name="T21" fmla="*/ 1526 h 5907"/>
                <a:gd name="T22" fmla="*/ 2559 w 5116"/>
                <a:gd name="T23" fmla="*/ 99 h 5907"/>
                <a:gd name="T24" fmla="*/ 87 w 5116"/>
                <a:gd name="T25" fmla="*/ 1526 h 5907"/>
                <a:gd name="T26" fmla="*/ 87 w 5116"/>
                <a:gd name="T27" fmla="*/ 4378 h 5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6" h="5907">
                  <a:moveTo>
                    <a:pt x="2559" y="5907"/>
                  </a:moveTo>
                  <a:lnTo>
                    <a:pt x="0" y="4430"/>
                  </a:lnTo>
                  <a:lnTo>
                    <a:pt x="0" y="1476"/>
                  </a:lnTo>
                  <a:lnTo>
                    <a:pt x="2559" y="0"/>
                  </a:lnTo>
                  <a:lnTo>
                    <a:pt x="5116" y="1476"/>
                  </a:lnTo>
                  <a:lnTo>
                    <a:pt x="5116" y="4430"/>
                  </a:lnTo>
                  <a:lnTo>
                    <a:pt x="2559" y="5907"/>
                  </a:lnTo>
                  <a:close/>
                  <a:moveTo>
                    <a:pt x="87" y="4378"/>
                  </a:moveTo>
                  <a:lnTo>
                    <a:pt x="2559" y="5805"/>
                  </a:lnTo>
                  <a:lnTo>
                    <a:pt x="5028" y="4378"/>
                  </a:lnTo>
                  <a:lnTo>
                    <a:pt x="5028" y="1526"/>
                  </a:lnTo>
                  <a:lnTo>
                    <a:pt x="2559" y="99"/>
                  </a:lnTo>
                  <a:lnTo>
                    <a:pt x="87" y="1526"/>
                  </a:lnTo>
                  <a:lnTo>
                    <a:pt x="87" y="4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1" name="Freeform 123"/>
            <p:cNvSpPr>
              <a:spLocks/>
            </p:cNvSpPr>
            <p:nvPr/>
          </p:nvSpPr>
          <p:spPr bwMode="auto">
            <a:xfrm>
              <a:off x="14707" y="23648"/>
              <a:ext cx="3753" cy="4379"/>
            </a:xfrm>
            <a:custGeom>
              <a:avLst/>
              <a:gdLst>
                <a:gd name="T0" fmla="*/ 3753 w 3753"/>
                <a:gd name="T1" fmla="*/ 690 h 4379"/>
                <a:gd name="T2" fmla="*/ 3753 w 3753"/>
                <a:gd name="T3" fmla="*/ 789 h 4379"/>
                <a:gd name="T4" fmla="*/ 2559 w 3753"/>
                <a:gd name="T5" fmla="*/ 100 h 4379"/>
                <a:gd name="T6" fmla="*/ 87 w 3753"/>
                <a:gd name="T7" fmla="*/ 1527 h 4379"/>
                <a:gd name="T8" fmla="*/ 87 w 3753"/>
                <a:gd name="T9" fmla="*/ 4379 h 4379"/>
                <a:gd name="T10" fmla="*/ 45 w 3753"/>
                <a:gd name="T11" fmla="*/ 4355 h 4379"/>
                <a:gd name="T12" fmla="*/ 0 w 3753"/>
                <a:gd name="T13" fmla="*/ 4379 h 4379"/>
                <a:gd name="T14" fmla="*/ 0 w 3753"/>
                <a:gd name="T15" fmla="*/ 1477 h 4379"/>
                <a:gd name="T16" fmla="*/ 2559 w 3753"/>
                <a:gd name="T17" fmla="*/ 0 h 4379"/>
                <a:gd name="T18" fmla="*/ 3753 w 3753"/>
                <a:gd name="T19" fmla="*/ 690 h 4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3" h="4379">
                  <a:moveTo>
                    <a:pt x="3753" y="690"/>
                  </a:moveTo>
                  <a:lnTo>
                    <a:pt x="3753" y="789"/>
                  </a:lnTo>
                  <a:lnTo>
                    <a:pt x="2559" y="100"/>
                  </a:lnTo>
                  <a:lnTo>
                    <a:pt x="87" y="1527"/>
                  </a:lnTo>
                  <a:lnTo>
                    <a:pt x="87" y="4379"/>
                  </a:lnTo>
                  <a:lnTo>
                    <a:pt x="45" y="4355"/>
                  </a:lnTo>
                  <a:lnTo>
                    <a:pt x="0" y="4379"/>
                  </a:lnTo>
                  <a:lnTo>
                    <a:pt x="0" y="1477"/>
                  </a:lnTo>
                  <a:lnTo>
                    <a:pt x="2559" y="0"/>
                  </a:lnTo>
                  <a:lnTo>
                    <a:pt x="3753" y="6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2" name="Oval 124"/>
            <p:cNvSpPr>
              <a:spLocks noChangeArrowheads="1"/>
            </p:cNvSpPr>
            <p:nvPr/>
          </p:nvSpPr>
          <p:spPr bwMode="auto">
            <a:xfrm>
              <a:off x="2400" y="7896"/>
              <a:ext cx="300" cy="3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3" name="Oval 125"/>
            <p:cNvSpPr>
              <a:spLocks noChangeArrowheads="1"/>
            </p:cNvSpPr>
            <p:nvPr/>
          </p:nvSpPr>
          <p:spPr bwMode="auto">
            <a:xfrm>
              <a:off x="2473" y="3513"/>
              <a:ext cx="154" cy="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4" name="Oval 126"/>
            <p:cNvSpPr>
              <a:spLocks noChangeArrowheads="1"/>
            </p:cNvSpPr>
            <p:nvPr/>
          </p:nvSpPr>
          <p:spPr bwMode="auto">
            <a:xfrm>
              <a:off x="4328" y="4552"/>
              <a:ext cx="305" cy="3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5" name="Oval 127"/>
            <p:cNvSpPr>
              <a:spLocks noChangeArrowheads="1"/>
            </p:cNvSpPr>
            <p:nvPr/>
          </p:nvSpPr>
          <p:spPr bwMode="auto">
            <a:xfrm>
              <a:off x="4212" y="6665"/>
              <a:ext cx="537" cy="5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6" name="Oval 128"/>
            <p:cNvSpPr>
              <a:spLocks noChangeArrowheads="1"/>
            </p:cNvSpPr>
            <p:nvPr/>
          </p:nvSpPr>
          <p:spPr bwMode="auto">
            <a:xfrm>
              <a:off x="6297" y="3477"/>
              <a:ext cx="226" cy="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7" name="Oval 129"/>
            <p:cNvSpPr>
              <a:spLocks noChangeArrowheads="1"/>
            </p:cNvSpPr>
            <p:nvPr/>
          </p:nvSpPr>
          <p:spPr bwMode="auto">
            <a:xfrm>
              <a:off x="8130" y="4496"/>
              <a:ext cx="416" cy="4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8" name="Oval 130"/>
            <p:cNvSpPr>
              <a:spLocks noChangeArrowheads="1"/>
            </p:cNvSpPr>
            <p:nvPr/>
          </p:nvSpPr>
          <p:spPr bwMode="auto">
            <a:xfrm>
              <a:off x="8090" y="6684"/>
              <a:ext cx="496" cy="49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69" name="Oval 131"/>
            <p:cNvSpPr>
              <a:spLocks noChangeArrowheads="1"/>
            </p:cNvSpPr>
            <p:nvPr/>
          </p:nvSpPr>
          <p:spPr bwMode="auto">
            <a:xfrm>
              <a:off x="10139" y="3461"/>
              <a:ext cx="260" cy="2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0" name="Oval 132"/>
            <p:cNvSpPr>
              <a:spLocks noChangeArrowheads="1"/>
            </p:cNvSpPr>
            <p:nvPr/>
          </p:nvSpPr>
          <p:spPr bwMode="auto">
            <a:xfrm>
              <a:off x="12048" y="4555"/>
              <a:ext cx="298" cy="3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1" name="Oval 133"/>
            <p:cNvSpPr>
              <a:spLocks noChangeArrowheads="1"/>
            </p:cNvSpPr>
            <p:nvPr/>
          </p:nvSpPr>
          <p:spPr bwMode="auto">
            <a:xfrm>
              <a:off x="12091" y="6825"/>
              <a:ext cx="213" cy="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2" name="Oval 134"/>
            <p:cNvSpPr>
              <a:spLocks noChangeArrowheads="1"/>
            </p:cNvSpPr>
            <p:nvPr/>
          </p:nvSpPr>
          <p:spPr bwMode="auto">
            <a:xfrm>
              <a:off x="14026" y="3491"/>
              <a:ext cx="201" cy="2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3" name="Oval 135"/>
            <p:cNvSpPr>
              <a:spLocks noChangeArrowheads="1"/>
            </p:cNvSpPr>
            <p:nvPr/>
          </p:nvSpPr>
          <p:spPr bwMode="auto">
            <a:xfrm>
              <a:off x="15898" y="4548"/>
              <a:ext cx="317" cy="3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4" name="Oval 136"/>
            <p:cNvSpPr>
              <a:spLocks noChangeArrowheads="1"/>
            </p:cNvSpPr>
            <p:nvPr/>
          </p:nvSpPr>
          <p:spPr bwMode="auto">
            <a:xfrm>
              <a:off x="15877" y="6752"/>
              <a:ext cx="359" cy="3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5" name="Oval 137"/>
            <p:cNvSpPr>
              <a:spLocks noChangeArrowheads="1"/>
            </p:cNvSpPr>
            <p:nvPr/>
          </p:nvSpPr>
          <p:spPr bwMode="auto">
            <a:xfrm>
              <a:off x="2350" y="10072"/>
              <a:ext cx="402" cy="4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6" name="Oval 138"/>
            <p:cNvSpPr>
              <a:spLocks noChangeArrowheads="1"/>
            </p:cNvSpPr>
            <p:nvPr/>
          </p:nvSpPr>
          <p:spPr bwMode="auto">
            <a:xfrm>
              <a:off x="6306" y="7943"/>
              <a:ext cx="206" cy="2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7" name="Oval 139"/>
            <p:cNvSpPr>
              <a:spLocks noChangeArrowheads="1"/>
            </p:cNvSpPr>
            <p:nvPr/>
          </p:nvSpPr>
          <p:spPr bwMode="auto">
            <a:xfrm>
              <a:off x="6219" y="10084"/>
              <a:ext cx="382" cy="3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8" name="Oval 140"/>
            <p:cNvSpPr>
              <a:spLocks noChangeArrowheads="1"/>
            </p:cNvSpPr>
            <p:nvPr/>
          </p:nvSpPr>
          <p:spPr bwMode="auto">
            <a:xfrm>
              <a:off x="8218" y="11267"/>
              <a:ext cx="241" cy="2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79" name="Oval 141"/>
            <p:cNvSpPr>
              <a:spLocks noChangeArrowheads="1"/>
            </p:cNvSpPr>
            <p:nvPr/>
          </p:nvSpPr>
          <p:spPr bwMode="auto">
            <a:xfrm>
              <a:off x="9985" y="7763"/>
              <a:ext cx="565" cy="5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0" name="Oval 142"/>
            <p:cNvSpPr>
              <a:spLocks noChangeArrowheads="1"/>
            </p:cNvSpPr>
            <p:nvPr/>
          </p:nvSpPr>
          <p:spPr bwMode="auto">
            <a:xfrm>
              <a:off x="15848" y="11180"/>
              <a:ext cx="416" cy="4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1" name="Oval 143"/>
            <p:cNvSpPr>
              <a:spLocks noChangeArrowheads="1"/>
            </p:cNvSpPr>
            <p:nvPr/>
          </p:nvSpPr>
          <p:spPr bwMode="auto">
            <a:xfrm>
              <a:off x="17763" y="7822"/>
              <a:ext cx="446" cy="4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2" name="Oval 144"/>
            <p:cNvSpPr>
              <a:spLocks noChangeArrowheads="1"/>
            </p:cNvSpPr>
            <p:nvPr/>
          </p:nvSpPr>
          <p:spPr bwMode="auto">
            <a:xfrm>
              <a:off x="4319" y="11227"/>
              <a:ext cx="321" cy="3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3" name="Oval 145"/>
            <p:cNvSpPr>
              <a:spLocks noChangeArrowheads="1"/>
            </p:cNvSpPr>
            <p:nvPr/>
          </p:nvSpPr>
          <p:spPr bwMode="auto">
            <a:xfrm>
              <a:off x="10139" y="10145"/>
              <a:ext cx="258" cy="2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4" name="Oval 146"/>
            <p:cNvSpPr>
              <a:spLocks noChangeArrowheads="1"/>
            </p:cNvSpPr>
            <p:nvPr/>
          </p:nvSpPr>
          <p:spPr bwMode="auto">
            <a:xfrm>
              <a:off x="12060" y="11248"/>
              <a:ext cx="277" cy="2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5" name="Oval 147"/>
            <p:cNvSpPr>
              <a:spLocks noChangeArrowheads="1"/>
            </p:cNvSpPr>
            <p:nvPr/>
          </p:nvSpPr>
          <p:spPr bwMode="auto">
            <a:xfrm>
              <a:off x="17850" y="14592"/>
              <a:ext cx="274" cy="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6" name="Oval 148"/>
            <p:cNvSpPr>
              <a:spLocks noChangeArrowheads="1"/>
            </p:cNvSpPr>
            <p:nvPr/>
          </p:nvSpPr>
          <p:spPr bwMode="auto">
            <a:xfrm>
              <a:off x="15879" y="13436"/>
              <a:ext cx="357" cy="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7" name="Oval 149"/>
            <p:cNvSpPr>
              <a:spLocks noChangeArrowheads="1"/>
            </p:cNvSpPr>
            <p:nvPr/>
          </p:nvSpPr>
          <p:spPr bwMode="auto">
            <a:xfrm>
              <a:off x="17815" y="10103"/>
              <a:ext cx="342" cy="3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8" name="Oval 150"/>
            <p:cNvSpPr>
              <a:spLocks noChangeArrowheads="1"/>
            </p:cNvSpPr>
            <p:nvPr/>
          </p:nvSpPr>
          <p:spPr bwMode="auto">
            <a:xfrm>
              <a:off x="8133" y="13408"/>
              <a:ext cx="413" cy="4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89" name="Oval 151"/>
            <p:cNvSpPr>
              <a:spLocks noChangeArrowheads="1"/>
            </p:cNvSpPr>
            <p:nvPr/>
          </p:nvSpPr>
          <p:spPr bwMode="auto">
            <a:xfrm>
              <a:off x="10054" y="14514"/>
              <a:ext cx="428" cy="4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0" name="Oval 152"/>
            <p:cNvSpPr>
              <a:spLocks noChangeArrowheads="1"/>
            </p:cNvSpPr>
            <p:nvPr/>
          </p:nvSpPr>
          <p:spPr bwMode="auto">
            <a:xfrm>
              <a:off x="12067" y="17942"/>
              <a:ext cx="260" cy="2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1" name="Oval 153"/>
            <p:cNvSpPr>
              <a:spLocks noChangeArrowheads="1"/>
            </p:cNvSpPr>
            <p:nvPr/>
          </p:nvSpPr>
          <p:spPr bwMode="auto">
            <a:xfrm>
              <a:off x="10099" y="16789"/>
              <a:ext cx="338" cy="3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2" name="Oval 154"/>
            <p:cNvSpPr>
              <a:spLocks noChangeArrowheads="1"/>
            </p:cNvSpPr>
            <p:nvPr/>
          </p:nvSpPr>
          <p:spPr bwMode="auto">
            <a:xfrm>
              <a:off x="12018" y="13436"/>
              <a:ext cx="359" cy="3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3" name="Oval 155"/>
            <p:cNvSpPr>
              <a:spLocks noChangeArrowheads="1"/>
            </p:cNvSpPr>
            <p:nvPr/>
          </p:nvSpPr>
          <p:spPr bwMode="auto">
            <a:xfrm>
              <a:off x="13873" y="16702"/>
              <a:ext cx="510" cy="5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4" name="Oval 156"/>
            <p:cNvSpPr>
              <a:spLocks noChangeArrowheads="1"/>
            </p:cNvSpPr>
            <p:nvPr/>
          </p:nvSpPr>
          <p:spPr bwMode="auto">
            <a:xfrm>
              <a:off x="15912" y="17926"/>
              <a:ext cx="289" cy="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5" name="Oval 157"/>
            <p:cNvSpPr>
              <a:spLocks noChangeArrowheads="1"/>
            </p:cNvSpPr>
            <p:nvPr/>
          </p:nvSpPr>
          <p:spPr bwMode="auto">
            <a:xfrm>
              <a:off x="13875" y="14476"/>
              <a:ext cx="506" cy="5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6" name="Oval 158"/>
            <p:cNvSpPr>
              <a:spLocks noChangeArrowheads="1"/>
            </p:cNvSpPr>
            <p:nvPr/>
          </p:nvSpPr>
          <p:spPr bwMode="auto">
            <a:xfrm>
              <a:off x="17871" y="16841"/>
              <a:ext cx="229" cy="2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7" name="Oval 159"/>
            <p:cNvSpPr>
              <a:spLocks noChangeArrowheads="1"/>
            </p:cNvSpPr>
            <p:nvPr/>
          </p:nvSpPr>
          <p:spPr bwMode="auto">
            <a:xfrm>
              <a:off x="12058" y="20158"/>
              <a:ext cx="279" cy="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8" name="Oval 160"/>
            <p:cNvSpPr>
              <a:spLocks noChangeArrowheads="1"/>
            </p:cNvSpPr>
            <p:nvPr/>
          </p:nvSpPr>
          <p:spPr bwMode="auto">
            <a:xfrm>
              <a:off x="13856" y="21141"/>
              <a:ext cx="544" cy="5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99" name="Oval 161"/>
            <p:cNvSpPr>
              <a:spLocks noChangeArrowheads="1"/>
            </p:cNvSpPr>
            <p:nvPr/>
          </p:nvSpPr>
          <p:spPr bwMode="auto">
            <a:xfrm>
              <a:off x="15910" y="20151"/>
              <a:ext cx="295" cy="29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0" name="Oval 162"/>
            <p:cNvSpPr>
              <a:spLocks noChangeArrowheads="1"/>
            </p:cNvSpPr>
            <p:nvPr/>
          </p:nvSpPr>
          <p:spPr bwMode="auto">
            <a:xfrm>
              <a:off x="17765" y="21191"/>
              <a:ext cx="442" cy="4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1" name="Oval 163"/>
            <p:cNvSpPr>
              <a:spLocks noChangeArrowheads="1"/>
            </p:cNvSpPr>
            <p:nvPr/>
          </p:nvSpPr>
          <p:spPr bwMode="auto">
            <a:xfrm>
              <a:off x="17692" y="23346"/>
              <a:ext cx="588" cy="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2" name="Freeform 164"/>
            <p:cNvSpPr>
              <a:spLocks/>
            </p:cNvSpPr>
            <p:nvPr/>
          </p:nvSpPr>
          <p:spPr bwMode="auto">
            <a:xfrm>
              <a:off x="1" y="2"/>
              <a:ext cx="4731" cy="3733"/>
            </a:xfrm>
            <a:custGeom>
              <a:avLst/>
              <a:gdLst>
                <a:gd name="T0" fmla="*/ 4710 w 4731"/>
                <a:gd name="T1" fmla="*/ 0 h 3733"/>
                <a:gd name="T2" fmla="*/ 4710 w 4731"/>
                <a:gd name="T3" fmla="*/ 2355 h 3733"/>
                <a:gd name="T4" fmla="*/ 2366 w 4731"/>
                <a:gd name="T5" fmla="*/ 3709 h 3733"/>
                <a:gd name="T6" fmla="*/ 21 w 4731"/>
                <a:gd name="T7" fmla="*/ 2355 h 3733"/>
                <a:gd name="T8" fmla="*/ 21 w 4731"/>
                <a:gd name="T9" fmla="*/ 0 h 3733"/>
                <a:gd name="T10" fmla="*/ 0 w 4731"/>
                <a:gd name="T11" fmla="*/ 0 h 3733"/>
                <a:gd name="T12" fmla="*/ 0 w 4731"/>
                <a:gd name="T13" fmla="*/ 2367 h 3733"/>
                <a:gd name="T14" fmla="*/ 2361 w 4731"/>
                <a:gd name="T15" fmla="*/ 3730 h 3733"/>
                <a:gd name="T16" fmla="*/ 2366 w 4731"/>
                <a:gd name="T17" fmla="*/ 3733 h 3733"/>
                <a:gd name="T18" fmla="*/ 4726 w 4731"/>
                <a:gd name="T19" fmla="*/ 2369 h 3733"/>
                <a:gd name="T20" fmla="*/ 4731 w 4731"/>
                <a:gd name="T21" fmla="*/ 2367 h 3733"/>
                <a:gd name="T22" fmla="*/ 4731 w 4731"/>
                <a:gd name="T23" fmla="*/ 0 h 3733"/>
                <a:gd name="T24" fmla="*/ 4710 w 4731"/>
                <a:gd name="T25" fmla="*/ 0 h 3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31" h="3733">
                  <a:moveTo>
                    <a:pt x="4710" y="0"/>
                  </a:moveTo>
                  <a:lnTo>
                    <a:pt x="4710" y="2355"/>
                  </a:lnTo>
                  <a:lnTo>
                    <a:pt x="2366" y="3709"/>
                  </a:lnTo>
                  <a:lnTo>
                    <a:pt x="21" y="2355"/>
                  </a:lnTo>
                  <a:lnTo>
                    <a:pt x="21" y="0"/>
                  </a:lnTo>
                  <a:lnTo>
                    <a:pt x="0" y="0"/>
                  </a:lnTo>
                  <a:lnTo>
                    <a:pt x="0" y="2367"/>
                  </a:lnTo>
                  <a:lnTo>
                    <a:pt x="2361" y="3730"/>
                  </a:lnTo>
                  <a:lnTo>
                    <a:pt x="2366" y="3733"/>
                  </a:lnTo>
                  <a:lnTo>
                    <a:pt x="4726" y="2369"/>
                  </a:lnTo>
                  <a:lnTo>
                    <a:pt x="4731" y="2367"/>
                  </a:lnTo>
                  <a:lnTo>
                    <a:pt x="4731" y="0"/>
                  </a:lnTo>
                  <a:lnTo>
                    <a:pt x="47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3" name="Freeform 167"/>
            <p:cNvSpPr>
              <a:spLocks/>
            </p:cNvSpPr>
            <p:nvPr/>
          </p:nvSpPr>
          <p:spPr bwMode="auto">
            <a:xfrm>
              <a:off x="14130" y="2"/>
              <a:ext cx="3857" cy="3733"/>
            </a:xfrm>
            <a:custGeom>
              <a:avLst/>
              <a:gdLst>
                <a:gd name="T0" fmla="*/ 22 w 3857"/>
                <a:gd name="T1" fmla="*/ 2355 h 3733"/>
                <a:gd name="T2" fmla="*/ 22 w 3857"/>
                <a:gd name="T3" fmla="*/ 0 h 3733"/>
                <a:gd name="T4" fmla="*/ 0 w 3857"/>
                <a:gd name="T5" fmla="*/ 0 h 3733"/>
                <a:gd name="T6" fmla="*/ 0 w 3857"/>
                <a:gd name="T7" fmla="*/ 2367 h 3733"/>
                <a:gd name="T8" fmla="*/ 2361 w 3857"/>
                <a:gd name="T9" fmla="*/ 3730 h 3733"/>
                <a:gd name="T10" fmla="*/ 2366 w 3857"/>
                <a:gd name="T11" fmla="*/ 3733 h 3733"/>
                <a:gd name="T12" fmla="*/ 3857 w 3857"/>
                <a:gd name="T13" fmla="*/ 2873 h 3733"/>
                <a:gd name="T14" fmla="*/ 3857 w 3857"/>
                <a:gd name="T15" fmla="*/ 2849 h 3733"/>
                <a:gd name="T16" fmla="*/ 2366 w 3857"/>
                <a:gd name="T17" fmla="*/ 3709 h 3733"/>
                <a:gd name="T18" fmla="*/ 22 w 3857"/>
                <a:gd name="T19" fmla="*/ 2355 h 3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7" h="3733">
                  <a:moveTo>
                    <a:pt x="22" y="2355"/>
                  </a:moveTo>
                  <a:lnTo>
                    <a:pt x="22" y="0"/>
                  </a:lnTo>
                  <a:lnTo>
                    <a:pt x="0" y="0"/>
                  </a:lnTo>
                  <a:lnTo>
                    <a:pt x="0" y="2367"/>
                  </a:lnTo>
                  <a:lnTo>
                    <a:pt x="2361" y="3730"/>
                  </a:lnTo>
                  <a:lnTo>
                    <a:pt x="2366" y="3733"/>
                  </a:lnTo>
                  <a:lnTo>
                    <a:pt x="3857" y="2873"/>
                  </a:lnTo>
                  <a:lnTo>
                    <a:pt x="3857" y="2849"/>
                  </a:lnTo>
                  <a:lnTo>
                    <a:pt x="2366" y="3709"/>
                  </a:lnTo>
                  <a:lnTo>
                    <a:pt x="22" y="2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4" name="Freeform 169"/>
            <p:cNvSpPr>
              <a:spLocks noEditPoints="1"/>
            </p:cNvSpPr>
            <p:nvPr/>
          </p:nvSpPr>
          <p:spPr bwMode="auto">
            <a:xfrm>
              <a:off x="13547" y="666"/>
              <a:ext cx="4731" cy="5460"/>
            </a:xfrm>
            <a:custGeom>
              <a:avLst/>
              <a:gdLst>
                <a:gd name="T0" fmla="*/ 2365 w 4731"/>
                <a:gd name="T1" fmla="*/ 5460 h 5460"/>
                <a:gd name="T2" fmla="*/ 2360 w 4731"/>
                <a:gd name="T3" fmla="*/ 5458 h 5460"/>
                <a:gd name="T4" fmla="*/ 0 w 4731"/>
                <a:gd name="T5" fmla="*/ 4094 h 5460"/>
                <a:gd name="T6" fmla="*/ 0 w 4731"/>
                <a:gd name="T7" fmla="*/ 1363 h 5460"/>
                <a:gd name="T8" fmla="*/ 4 w 4731"/>
                <a:gd name="T9" fmla="*/ 1361 h 5460"/>
                <a:gd name="T10" fmla="*/ 2365 w 4731"/>
                <a:gd name="T11" fmla="*/ 0 h 5460"/>
                <a:gd name="T12" fmla="*/ 2370 w 4731"/>
                <a:gd name="T13" fmla="*/ 2 h 5460"/>
                <a:gd name="T14" fmla="*/ 4731 w 4731"/>
                <a:gd name="T15" fmla="*/ 1363 h 5460"/>
                <a:gd name="T16" fmla="*/ 4731 w 4731"/>
                <a:gd name="T17" fmla="*/ 4094 h 5460"/>
                <a:gd name="T18" fmla="*/ 4726 w 4731"/>
                <a:gd name="T19" fmla="*/ 4097 h 5460"/>
                <a:gd name="T20" fmla="*/ 2365 w 4731"/>
                <a:gd name="T21" fmla="*/ 5460 h 5460"/>
                <a:gd name="T22" fmla="*/ 21 w 4731"/>
                <a:gd name="T23" fmla="*/ 4082 h 5460"/>
                <a:gd name="T24" fmla="*/ 2365 w 4731"/>
                <a:gd name="T25" fmla="*/ 5436 h 5460"/>
                <a:gd name="T26" fmla="*/ 4709 w 4731"/>
                <a:gd name="T27" fmla="*/ 4082 h 5460"/>
                <a:gd name="T28" fmla="*/ 4709 w 4731"/>
                <a:gd name="T29" fmla="*/ 1375 h 5460"/>
                <a:gd name="T30" fmla="*/ 2365 w 4731"/>
                <a:gd name="T31" fmla="*/ 23 h 5460"/>
                <a:gd name="T32" fmla="*/ 21 w 4731"/>
                <a:gd name="T33" fmla="*/ 1375 h 5460"/>
                <a:gd name="T34" fmla="*/ 21 w 4731"/>
                <a:gd name="T35" fmla="*/ 4082 h 5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31" h="5460">
                  <a:moveTo>
                    <a:pt x="2365" y="5460"/>
                  </a:moveTo>
                  <a:lnTo>
                    <a:pt x="2360" y="5458"/>
                  </a:lnTo>
                  <a:lnTo>
                    <a:pt x="0" y="4094"/>
                  </a:lnTo>
                  <a:lnTo>
                    <a:pt x="0" y="1363"/>
                  </a:lnTo>
                  <a:lnTo>
                    <a:pt x="4" y="1361"/>
                  </a:lnTo>
                  <a:lnTo>
                    <a:pt x="2365" y="0"/>
                  </a:lnTo>
                  <a:lnTo>
                    <a:pt x="2370" y="2"/>
                  </a:lnTo>
                  <a:lnTo>
                    <a:pt x="4731" y="1363"/>
                  </a:lnTo>
                  <a:lnTo>
                    <a:pt x="4731" y="4094"/>
                  </a:lnTo>
                  <a:lnTo>
                    <a:pt x="4726" y="4097"/>
                  </a:lnTo>
                  <a:lnTo>
                    <a:pt x="2365" y="5460"/>
                  </a:lnTo>
                  <a:close/>
                  <a:moveTo>
                    <a:pt x="21" y="4082"/>
                  </a:moveTo>
                  <a:lnTo>
                    <a:pt x="2365" y="5436"/>
                  </a:lnTo>
                  <a:lnTo>
                    <a:pt x="4709" y="4082"/>
                  </a:lnTo>
                  <a:lnTo>
                    <a:pt x="4709" y="1375"/>
                  </a:lnTo>
                  <a:lnTo>
                    <a:pt x="2365" y="23"/>
                  </a:lnTo>
                  <a:lnTo>
                    <a:pt x="21" y="1375"/>
                  </a:lnTo>
                  <a:lnTo>
                    <a:pt x="21" y="40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5" name="Freeform 170"/>
            <p:cNvSpPr>
              <a:spLocks noEditPoints="1"/>
            </p:cNvSpPr>
            <p:nvPr/>
          </p:nvSpPr>
          <p:spPr bwMode="auto">
            <a:xfrm>
              <a:off x="8435" y="21867"/>
              <a:ext cx="4731" cy="5463"/>
            </a:xfrm>
            <a:custGeom>
              <a:avLst/>
              <a:gdLst>
                <a:gd name="T0" fmla="*/ 2370 w 4731"/>
                <a:gd name="T1" fmla="*/ 2 h 5463"/>
                <a:gd name="T2" fmla="*/ 2366 w 4731"/>
                <a:gd name="T3" fmla="*/ 0 h 5463"/>
                <a:gd name="T4" fmla="*/ 5 w 4731"/>
                <a:gd name="T5" fmla="*/ 1363 h 5463"/>
                <a:gd name="T6" fmla="*/ 0 w 4731"/>
                <a:gd name="T7" fmla="*/ 1365 h 5463"/>
                <a:gd name="T8" fmla="*/ 0 w 4731"/>
                <a:gd name="T9" fmla="*/ 4097 h 5463"/>
                <a:gd name="T10" fmla="*/ 2354 w 4731"/>
                <a:gd name="T11" fmla="*/ 5455 h 5463"/>
                <a:gd name="T12" fmla="*/ 2361 w 4731"/>
                <a:gd name="T13" fmla="*/ 5458 h 5463"/>
                <a:gd name="T14" fmla="*/ 2366 w 4731"/>
                <a:gd name="T15" fmla="*/ 5463 h 5463"/>
                <a:gd name="T16" fmla="*/ 2375 w 4731"/>
                <a:gd name="T17" fmla="*/ 5455 h 5463"/>
                <a:gd name="T18" fmla="*/ 2375 w 4731"/>
                <a:gd name="T19" fmla="*/ 5455 h 5463"/>
                <a:gd name="T20" fmla="*/ 4719 w 4731"/>
                <a:gd name="T21" fmla="*/ 4102 h 5463"/>
                <a:gd name="T22" fmla="*/ 4724 w 4731"/>
                <a:gd name="T23" fmla="*/ 4099 h 5463"/>
                <a:gd name="T24" fmla="*/ 4731 w 4731"/>
                <a:gd name="T25" fmla="*/ 4097 h 5463"/>
                <a:gd name="T26" fmla="*/ 4731 w 4731"/>
                <a:gd name="T27" fmla="*/ 1365 h 5463"/>
                <a:gd name="T28" fmla="*/ 2370 w 4731"/>
                <a:gd name="T29" fmla="*/ 2 h 5463"/>
                <a:gd name="T30" fmla="*/ 2366 w 4731"/>
                <a:gd name="T31" fmla="*/ 5439 h 5463"/>
                <a:gd name="T32" fmla="*/ 19 w 4731"/>
                <a:gd name="T33" fmla="*/ 4085 h 5463"/>
                <a:gd name="T34" fmla="*/ 19 w 4731"/>
                <a:gd name="T35" fmla="*/ 1377 h 5463"/>
                <a:gd name="T36" fmla="*/ 2366 w 4731"/>
                <a:gd name="T37" fmla="*/ 23 h 5463"/>
                <a:gd name="T38" fmla="*/ 4710 w 4731"/>
                <a:gd name="T39" fmla="*/ 1377 h 5463"/>
                <a:gd name="T40" fmla="*/ 4710 w 4731"/>
                <a:gd name="T41" fmla="*/ 4085 h 5463"/>
                <a:gd name="T42" fmla="*/ 2366 w 4731"/>
                <a:gd name="T43" fmla="*/ 5439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1" h="5463">
                  <a:moveTo>
                    <a:pt x="2370" y="2"/>
                  </a:moveTo>
                  <a:lnTo>
                    <a:pt x="2366" y="0"/>
                  </a:lnTo>
                  <a:lnTo>
                    <a:pt x="5" y="1363"/>
                  </a:lnTo>
                  <a:lnTo>
                    <a:pt x="0" y="1365"/>
                  </a:lnTo>
                  <a:lnTo>
                    <a:pt x="0" y="4097"/>
                  </a:lnTo>
                  <a:lnTo>
                    <a:pt x="2354" y="5455"/>
                  </a:lnTo>
                  <a:lnTo>
                    <a:pt x="2361" y="5458"/>
                  </a:lnTo>
                  <a:lnTo>
                    <a:pt x="2366" y="5463"/>
                  </a:lnTo>
                  <a:lnTo>
                    <a:pt x="2375" y="5455"/>
                  </a:lnTo>
                  <a:lnTo>
                    <a:pt x="2375" y="5455"/>
                  </a:lnTo>
                  <a:lnTo>
                    <a:pt x="4719" y="4102"/>
                  </a:lnTo>
                  <a:lnTo>
                    <a:pt x="4724" y="4099"/>
                  </a:lnTo>
                  <a:lnTo>
                    <a:pt x="4731" y="4097"/>
                  </a:lnTo>
                  <a:lnTo>
                    <a:pt x="4731" y="1365"/>
                  </a:lnTo>
                  <a:lnTo>
                    <a:pt x="2370" y="2"/>
                  </a:lnTo>
                  <a:close/>
                  <a:moveTo>
                    <a:pt x="2366" y="5439"/>
                  </a:moveTo>
                  <a:lnTo>
                    <a:pt x="19" y="4085"/>
                  </a:lnTo>
                  <a:lnTo>
                    <a:pt x="19" y="1377"/>
                  </a:lnTo>
                  <a:lnTo>
                    <a:pt x="2366" y="23"/>
                  </a:lnTo>
                  <a:lnTo>
                    <a:pt x="4710" y="1377"/>
                  </a:lnTo>
                  <a:lnTo>
                    <a:pt x="4710" y="4085"/>
                  </a:lnTo>
                  <a:lnTo>
                    <a:pt x="2366" y="54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6" name="Freeform 171"/>
            <p:cNvSpPr>
              <a:spLocks/>
            </p:cNvSpPr>
            <p:nvPr/>
          </p:nvSpPr>
          <p:spPr bwMode="auto">
            <a:xfrm>
              <a:off x="17919" y="4503"/>
              <a:ext cx="68" cy="3686"/>
            </a:xfrm>
            <a:custGeom>
              <a:avLst/>
              <a:gdLst>
                <a:gd name="T0" fmla="*/ 68 w 68"/>
                <a:gd name="T1" fmla="*/ 0 h 3686"/>
                <a:gd name="T2" fmla="*/ 0 w 68"/>
                <a:gd name="T3" fmla="*/ 40 h 3686"/>
                <a:gd name="T4" fmla="*/ 0 w 68"/>
                <a:gd name="T5" fmla="*/ 3645 h 3686"/>
                <a:gd name="T6" fmla="*/ 68 w 68"/>
                <a:gd name="T7" fmla="*/ 3686 h 3686"/>
                <a:gd name="T8" fmla="*/ 68 w 68"/>
                <a:gd name="T9" fmla="*/ 0 h 3686"/>
              </a:gdLst>
              <a:ahLst/>
              <a:cxnLst>
                <a:cxn ang="0">
                  <a:pos x="T0" y="T1"/>
                </a:cxn>
                <a:cxn ang="0">
                  <a:pos x="T2" y="T3"/>
                </a:cxn>
                <a:cxn ang="0">
                  <a:pos x="T4" y="T5"/>
                </a:cxn>
                <a:cxn ang="0">
                  <a:pos x="T6" y="T7"/>
                </a:cxn>
                <a:cxn ang="0">
                  <a:pos x="T8" y="T9"/>
                </a:cxn>
              </a:cxnLst>
              <a:rect l="0" t="0" r="r" b="b"/>
              <a:pathLst>
                <a:path w="68" h="3686">
                  <a:moveTo>
                    <a:pt x="68" y="0"/>
                  </a:moveTo>
                  <a:lnTo>
                    <a:pt x="0" y="40"/>
                  </a:lnTo>
                  <a:lnTo>
                    <a:pt x="0" y="3645"/>
                  </a:lnTo>
                  <a:lnTo>
                    <a:pt x="68" y="3686"/>
                  </a:ln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7" name="Freeform 172"/>
            <p:cNvSpPr>
              <a:spLocks noEditPoints="1"/>
            </p:cNvSpPr>
            <p:nvPr/>
          </p:nvSpPr>
          <p:spPr bwMode="auto">
            <a:xfrm>
              <a:off x="11779" y="13370"/>
              <a:ext cx="6208" cy="7211"/>
            </a:xfrm>
            <a:custGeom>
              <a:avLst/>
              <a:gdLst>
                <a:gd name="T0" fmla="*/ 6208 w 6208"/>
                <a:gd name="T1" fmla="*/ 1782 h 7211"/>
                <a:gd name="T2" fmla="*/ 3124 w 6208"/>
                <a:gd name="T3" fmla="*/ 0 h 7211"/>
                <a:gd name="T4" fmla="*/ 0 w 6208"/>
                <a:gd name="T5" fmla="*/ 1803 h 7211"/>
                <a:gd name="T6" fmla="*/ 0 w 6208"/>
                <a:gd name="T7" fmla="*/ 5409 h 7211"/>
                <a:gd name="T8" fmla="*/ 3124 w 6208"/>
                <a:gd name="T9" fmla="*/ 7211 h 7211"/>
                <a:gd name="T10" fmla="*/ 6208 w 6208"/>
                <a:gd name="T11" fmla="*/ 5430 h 7211"/>
                <a:gd name="T12" fmla="*/ 6208 w 6208"/>
                <a:gd name="T13" fmla="*/ 1782 h 7211"/>
                <a:gd name="T14" fmla="*/ 3124 w 6208"/>
                <a:gd name="T15" fmla="*/ 7089 h 7211"/>
                <a:gd name="T16" fmla="*/ 106 w 6208"/>
                <a:gd name="T17" fmla="*/ 5347 h 7211"/>
                <a:gd name="T18" fmla="*/ 106 w 6208"/>
                <a:gd name="T19" fmla="*/ 1864 h 7211"/>
                <a:gd name="T20" fmla="*/ 3124 w 6208"/>
                <a:gd name="T21" fmla="*/ 123 h 7211"/>
                <a:gd name="T22" fmla="*/ 6140 w 6208"/>
                <a:gd name="T23" fmla="*/ 1864 h 7211"/>
                <a:gd name="T24" fmla="*/ 6140 w 6208"/>
                <a:gd name="T25" fmla="*/ 5347 h 7211"/>
                <a:gd name="T26" fmla="*/ 3124 w 6208"/>
                <a:gd name="T27" fmla="*/ 7089 h 7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8" h="7211">
                  <a:moveTo>
                    <a:pt x="6208" y="1782"/>
                  </a:moveTo>
                  <a:lnTo>
                    <a:pt x="3124" y="0"/>
                  </a:lnTo>
                  <a:lnTo>
                    <a:pt x="0" y="1803"/>
                  </a:lnTo>
                  <a:lnTo>
                    <a:pt x="0" y="5409"/>
                  </a:lnTo>
                  <a:lnTo>
                    <a:pt x="3124" y="7211"/>
                  </a:lnTo>
                  <a:lnTo>
                    <a:pt x="6208" y="5430"/>
                  </a:lnTo>
                  <a:lnTo>
                    <a:pt x="6208" y="1782"/>
                  </a:lnTo>
                  <a:close/>
                  <a:moveTo>
                    <a:pt x="3124" y="7089"/>
                  </a:moveTo>
                  <a:lnTo>
                    <a:pt x="106" y="5347"/>
                  </a:lnTo>
                  <a:lnTo>
                    <a:pt x="106" y="1864"/>
                  </a:lnTo>
                  <a:lnTo>
                    <a:pt x="3124" y="123"/>
                  </a:lnTo>
                  <a:lnTo>
                    <a:pt x="6140" y="1864"/>
                  </a:lnTo>
                  <a:lnTo>
                    <a:pt x="6140" y="5347"/>
                  </a:lnTo>
                  <a:lnTo>
                    <a:pt x="3124" y="70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8" name="Freeform 173"/>
            <p:cNvSpPr>
              <a:spLocks noEditPoints="1"/>
            </p:cNvSpPr>
            <p:nvPr/>
          </p:nvSpPr>
          <p:spPr bwMode="auto">
            <a:xfrm>
              <a:off x="9565" y="23648"/>
              <a:ext cx="5246" cy="6056"/>
            </a:xfrm>
            <a:custGeom>
              <a:avLst/>
              <a:gdLst>
                <a:gd name="T0" fmla="*/ 2623 w 5246"/>
                <a:gd name="T1" fmla="*/ 6056 h 6056"/>
                <a:gd name="T2" fmla="*/ 0 w 5246"/>
                <a:gd name="T3" fmla="*/ 4542 h 6056"/>
                <a:gd name="T4" fmla="*/ 0 w 5246"/>
                <a:gd name="T5" fmla="*/ 1512 h 6056"/>
                <a:gd name="T6" fmla="*/ 2623 w 5246"/>
                <a:gd name="T7" fmla="*/ 0 h 6056"/>
                <a:gd name="T8" fmla="*/ 5246 w 5246"/>
                <a:gd name="T9" fmla="*/ 1512 h 6056"/>
                <a:gd name="T10" fmla="*/ 5246 w 5246"/>
                <a:gd name="T11" fmla="*/ 4542 h 6056"/>
                <a:gd name="T12" fmla="*/ 2623 w 5246"/>
                <a:gd name="T13" fmla="*/ 6056 h 6056"/>
                <a:gd name="T14" fmla="*/ 90 w 5246"/>
                <a:gd name="T15" fmla="*/ 4490 h 6056"/>
                <a:gd name="T16" fmla="*/ 2623 w 5246"/>
                <a:gd name="T17" fmla="*/ 5952 h 6056"/>
                <a:gd name="T18" fmla="*/ 5156 w 5246"/>
                <a:gd name="T19" fmla="*/ 4490 h 6056"/>
                <a:gd name="T20" fmla="*/ 5156 w 5246"/>
                <a:gd name="T21" fmla="*/ 1564 h 6056"/>
                <a:gd name="T22" fmla="*/ 2623 w 5246"/>
                <a:gd name="T23" fmla="*/ 102 h 6056"/>
                <a:gd name="T24" fmla="*/ 90 w 5246"/>
                <a:gd name="T25" fmla="*/ 1564 h 6056"/>
                <a:gd name="T26" fmla="*/ 90 w 5246"/>
                <a:gd name="T27" fmla="*/ 4490 h 6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6" h="6056">
                  <a:moveTo>
                    <a:pt x="2623" y="6056"/>
                  </a:moveTo>
                  <a:lnTo>
                    <a:pt x="0" y="4542"/>
                  </a:lnTo>
                  <a:lnTo>
                    <a:pt x="0" y="1512"/>
                  </a:lnTo>
                  <a:lnTo>
                    <a:pt x="2623" y="0"/>
                  </a:lnTo>
                  <a:lnTo>
                    <a:pt x="5246" y="1512"/>
                  </a:lnTo>
                  <a:lnTo>
                    <a:pt x="5246" y="4542"/>
                  </a:lnTo>
                  <a:lnTo>
                    <a:pt x="2623" y="6056"/>
                  </a:lnTo>
                  <a:close/>
                  <a:moveTo>
                    <a:pt x="90" y="4490"/>
                  </a:moveTo>
                  <a:lnTo>
                    <a:pt x="2623" y="5952"/>
                  </a:lnTo>
                  <a:lnTo>
                    <a:pt x="5156" y="4490"/>
                  </a:lnTo>
                  <a:lnTo>
                    <a:pt x="5156" y="1564"/>
                  </a:lnTo>
                  <a:lnTo>
                    <a:pt x="2623" y="102"/>
                  </a:lnTo>
                  <a:lnTo>
                    <a:pt x="90" y="1564"/>
                  </a:lnTo>
                  <a:lnTo>
                    <a:pt x="90" y="44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09" name="Freeform 174"/>
            <p:cNvSpPr>
              <a:spLocks/>
            </p:cNvSpPr>
            <p:nvPr/>
          </p:nvSpPr>
          <p:spPr bwMode="auto">
            <a:xfrm>
              <a:off x="14849" y="18686"/>
              <a:ext cx="3138" cy="7212"/>
            </a:xfrm>
            <a:custGeom>
              <a:avLst/>
              <a:gdLst>
                <a:gd name="T0" fmla="*/ 3138 w 3138"/>
                <a:gd name="T1" fmla="*/ 7079 h 7212"/>
                <a:gd name="T2" fmla="*/ 3122 w 3138"/>
                <a:gd name="T3" fmla="*/ 7086 h 7212"/>
                <a:gd name="T4" fmla="*/ 106 w 3138"/>
                <a:gd name="T5" fmla="*/ 5347 h 7212"/>
                <a:gd name="T6" fmla="*/ 106 w 3138"/>
                <a:gd name="T7" fmla="*/ 1865 h 7212"/>
                <a:gd name="T8" fmla="*/ 3122 w 3138"/>
                <a:gd name="T9" fmla="*/ 123 h 7212"/>
                <a:gd name="T10" fmla="*/ 3138 w 3138"/>
                <a:gd name="T11" fmla="*/ 133 h 7212"/>
                <a:gd name="T12" fmla="*/ 3138 w 3138"/>
                <a:gd name="T13" fmla="*/ 10 h 7212"/>
                <a:gd name="T14" fmla="*/ 3122 w 3138"/>
                <a:gd name="T15" fmla="*/ 0 h 7212"/>
                <a:gd name="T16" fmla="*/ 0 w 3138"/>
                <a:gd name="T17" fmla="*/ 1803 h 7212"/>
                <a:gd name="T18" fmla="*/ 0 w 3138"/>
                <a:gd name="T19" fmla="*/ 5409 h 7212"/>
                <a:gd name="T20" fmla="*/ 3122 w 3138"/>
                <a:gd name="T21" fmla="*/ 7212 h 7212"/>
                <a:gd name="T22" fmla="*/ 3138 w 3138"/>
                <a:gd name="T23" fmla="*/ 7202 h 7212"/>
                <a:gd name="T24" fmla="*/ 3138 w 3138"/>
                <a:gd name="T25" fmla="*/ 7079 h 7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8" h="7212">
                  <a:moveTo>
                    <a:pt x="3138" y="7079"/>
                  </a:moveTo>
                  <a:lnTo>
                    <a:pt x="3122" y="7086"/>
                  </a:lnTo>
                  <a:lnTo>
                    <a:pt x="106" y="5347"/>
                  </a:lnTo>
                  <a:lnTo>
                    <a:pt x="106" y="1865"/>
                  </a:lnTo>
                  <a:lnTo>
                    <a:pt x="3122" y="123"/>
                  </a:lnTo>
                  <a:lnTo>
                    <a:pt x="3138" y="133"/>
                  </a:lnTo>
                  <a:lnTo>
                    <a:pt x="3138" y="10"/>
                  </a:lnTo>
                  <a:lnTo>
                    <a:pt x="3122" y="0"/>
                  </a:lnTo>
                  <a:lnTo>
                    <a:pt x="0" y="1803"/>
                  </a:lnTo>
                  <a:lnTo>
                    <a:pt x="0" y="5409"/>
                  </a:lnTo>
                  <a:lnTo>
                    <a:pt x="3122" y="7212"/>
                  </a:lnTo>
                  <a:lnTo>
                    <a:pt x="3138" y="7202"/>
                  </a:lnTo>
                  <a:lnTo>
                    <a:pt x="3138" y="70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0" name="Oval 175"/>
            <p:cNvSpPr>
              <a:spLocks noChangeArrowheads="1"/>
            </p:cNvSpPr>
            <p:nvPr/>
          </p:nvSpPr>
          <p:spPr bwMode="auto">
            <a:xfrm>
              <a:off x="4489" y="2130"/>
              <a:ext cx="465" cy="4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1" name="Oval 177"/>
            <p:cNvSpPr>
              <a:spLocks noChangeArrowheads="1"/>
            </p:cNvSpPr>
            <p:nvPr/>
          </p:nvSpPr>
          <p:spPr bwMode="auto">
            <a:xfrm>
              <a:off x="16368" y="3593"/>
              <a:ext cx="258" cy="2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2" name="Oval 178"/>
            <p:cNvSpPr>
              <a:spLocks noChangeArrowheads="1"/>
            </p:cNvSpPr>
            <p:nvPr/>
          </p:nvSpPr>
          <p:spPr bwMode="auto">
            <a:xfrm>
              <a:off x="13842" y="2064"/>
              <a:ext cx="600" cy="5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3" name="Oval 179"/>
            <p:cNvSpPr>
              <a:spLocks noChangeArrowheads="1"/>
            </p:cNvSpPr>
            <p:nvPr/>
          </p:nvSpPr>
          <p:spPr bwMode="auto">
            <a:xfrm>
              <a:off x="2170" y="3527"/>
              <a:ext cx="393" cy="3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4" name="Oval 180"/>
            <p:cNvSpPr>
              <a:spLocks noChangeArrowheads="1"/>
            </p:cNvSpPr>
            <p:nvPr/>
          </p:nvSpPr>
          <p:spPr bwMode="auto">
            <a:xfrm>
              <a:off x="9274" y="2206"/>
              <a:ext cx="314" cy="3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5" name="Oval 182"/>
            <p:cNvSpPr>
              <a:spLocks noChangeArrowheads="1"/>
            </p:cNvSpPr>
            <p:nvPr/>
          </p:nvSpPr>
          <p:spPr bwMode="auto">
            <a:xfrm>
              <a:off x="13833" y="7492"/>
              <a:ext cx="616" cy="6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6" name="Oval 183"/>
            <p:cNvSpPr>
              <a:spLocks noChangeArrowheads="1"/>
            </p:cNvSpPr>
            <p:nvPr/>
          </p:nvSpPr>
          <p:spPr bwMode="auto">
            <a:xfrm>
              <a:off x="10605" y="21682"/>
              <a:ext cx="389" cy="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7" name="Oval 184"/>
            <p:cNvSpPr>
              <a:spLocks noChangeArrowheads="1"/>
            </p:cNvSpPr>
            <p:nvPr/>
          </p:nvSpPr>
          <p:spPr bwMode="auto">
            <a:xfrm>
              <a:off x="8244" y="23036"/>
              <a:ext cx="404" cy="4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8" name="Oval 185"/>
            <p:cNvSpPr>
              <a:spLocks noChangeArrowheads="1"/>
            </p:cNvSpPr>
            <p:nvPr/>
          </p:nvSpPr>
          <p:spPr bwMode="auto">
            <a:xfrm>
              <a:off x="12932" y="23015"/>
              <a:ext cx="447" cy="4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19" name="Oval 186"/>
            <p:cNvSpPr>
              <a:spLocks noChangeArrowheads="1"/>
            </p:cNvSpPr>
            <p:nvPr/>
          </p:nvSpPr>
          <p:spPr bwMode="auto">
            <a:xfrm>
              <a:off x="8218" y="25730"/>
              <a:ext cx="453" cy="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320" name="Oval 187"/>
            <p:cNvSpPr>
              <a:spLocks noChangeArrowheads="1"/>
            </p:cNvSpPr>
            <p:nvPr/>
          </p:nvSpPr>
          <p:spPr bwMode="auto">
            <a:xfrm>
              <a:off x="12920" y="25723"/>
              <a:ext cx="471" cy="4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grpSp>
      <p:sp>
        <p:nvSpPr>
          <p:cNvPr id="18" name="Right Triangle 17"/>
          <p:cNvSpPr/>
          <p:nvPr/>
        </p:nvSpPr>
        <p:spPr>
          <a:xfrm flipH="1">
            <a:off x="1989364" y="1111663"/>
            <a:ext cx="150859" cy="205183"/>
          </a:xfrm>
          <a:prstGeom prst="rtTriangle">
            <a:avLst/>
          </a:prstGeom>
          <a:solidFill>
            <a:srgbClr val="E4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9" name="Right Triangle 38"/>
          <p:cNvSpPr/>
          <p:nvPr/>
        </p:nvSpPr>
        <p:spPr>
          <a:xfrm flipH="1">
            <a:off x="5940405" y="1111663"/>
            <a:ext cx="150859" cy="205183"/>
          </a:xfrm>
          <a:prstGeom prst="rtTriangle">
            <a:avLst/>
          </a:prstGeom>
          <a:solidFill>
            <a:srgbClr val="564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56" name="Right Triangle 55"/>
          <p:cNvSpPr/>
          <p:nvPr/>
        </p:nvSpPr>
        <p:spPr>
          <a:xfrm flipH="1">
            <a:off x="4623391" y="2920269"/>
            <a:ext cx="150859" cy="205183"/>
          </a:xfrm>
          <a:prstGeom prst="rtTriangle">
            <a:avLst/>
          </a:prstGeom>
          <a:solidFill>
            <a:srgbClr val="4F2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83" name="Right Triangle 82"/>
          <p:cNvSpPr/>
          <p:nvPr/>
        </p:nvSpPr>
        <p:spPr>
          <a:xfrm flipH="1">
            <a:off x="5940405" y="4730742"/>
            <a:ext cx="150859" cy="205183"/>
          </a:xfrm>
          <a:prstGeom prst="rtTriangle">
            <a:avLst/>
          </a:prstGeom>
          <a:solidFill>
            <a:srgbClr val="1CA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13" name="Freeform 12"/>
          <p:cNvSpPr/>
          <p:nvPr/>
        </p:nvSpPr>
        <p:spPr>
          <a:xfrm>
            <a:off x="689157" y="995423"/>
            <a:ext cx="7765688" cy="4867154"/>
          </a:xfrm>
          <a:custGeom>
            <a:avLst/>
            <a:gdLst>
              <a:gd name="connsiteX0" fmla="*/ 680721 w 8484616"/>
              <a:gd name="connsiteY0" fmla="*/ 0 h 5317744"/>
              <a:gd name="connsiteX1" fmla="*/ 1245184 w 8484616"/>
              <a:gd name="connsiteY1" fmla="*/ 300123 h 5317744"/>
              <a:gd name="connsiteX2" fmla="*/ 1271436 w 8484616"/>
              <a:gd name="connsiteY2" fmla="*/ 348489 h 5317744"/>
              <a:gd name="connsiteX3" fmla="*/ 7163308 w 8484616"/>
              <a:gd name="connsiteY3" fmla="*/ 348489 h 5317744"/>
              <a:gd name="connsiteX4" fmla="*/ 7170928 w 8484616"/>
              <a:gd name="connsiteY4" fmla="*/ 348489 h 5317744"/>
              <a:gd name="connsiteX5" fmla="*/ 7170928 w 8484616"/>
              <a:gd name="connsiteY5" fmla="*/ 348873 h 5317744"/>
              <a:gd name="connsiteX6" fmla="*/ 7298404 w 8484616"/>
              <a:gd name="connsiteY6" fmla="*/ 355310 h 5317744"/>
              <a:gd name="connsiteX7" fmla="*/ 8484616 w 8484616"/>
              <a:gd name="connsiteY7" fmla="*/ 1669796 h 5317744"/>
              <a:gd name="connsiteX8" fmla="*/ 7298404 w 8484616"/>
              <a:gd name="connsiteY8" fmla="*/ 2984282 h 5317744"/>
              <a:gd name="connsiteX9" fmla="*/ 7170928 w 8484616"/>
              <a:gd name="connsiteY9" fmla="*/ 2990719 h 5317744"/>
              <a:gd name="connsiteX10" fmla="*/ 7170928 w 8484616"/>
              <a:gd name="connsiteY10" fmla="*/ 2991104 h 5317744"/>
              <a:gd name="connsiteX11" fmla="*/ 7163308 w 8484616"/>
              <a:gd name="connsiteY11" fmla="*/ 2991104 h 5317744"/>
              <a:gd name="connsiteX12" fmla="*/ 6986016 w 8484616"/>
              <a:gd name="connsiteY12" fmla="*/ 2991104 h 5317744"/>
              <a:gd name="connsiteX13" fmla="*/ 1498600 w 8484616"/>
              <a:gd name="connsiteY13" fmla="*/ 2991104 h 5317744"/>
              <a:gd name="connsiteX14" fmla="*/ 1313689 w 8484616"/>
              <a:gd name="connsiteY14" fmla="*/ 2991104 h 5317744"/>
              <a:gd name="connsiteX15" fmla="*/ 1313689 w 8484616"/>
              <a:gd name="connsiteY15" fmla="*/ 2988062 h 5317744"/>
              <a:gd name="connsiteX16" fmla="*/ 1188164 w 8484616"/>
              <a:gd name="connsiteY16" fmla="*/ 3000716 h 5317744"/>
              <a:gd name="connsiteX17" fmla="*/ 660655 w 8484616"/>
              <a:gd name="connsiteY17" fmla="*/ 3647948 h 5317744"/>
              <a:gd name="connsiteX18" fmla="*/ 1188164 w 8484616"/>
              <a:gd name="connsiteY18" fmla="*/ 4295180 h 5317744"/>
              <a:gd name="connsiteX19" fmla="*/ 1313688 w 8484616"/>
              <a:gd name="connsiteY19" fmla="*/ 4307834 h 5317744"/>
              <a:gd name="connsiteX20" fmla="*/ 1313688 w 8484616"/>
              <a:gd name="connsiteY20" fmla="*/ 4304792 h 5317744"/>
              <a:gd name="connsiteX21" fmla="*/ 7213181 w 8484616"/>
              <a:gd name="connsiteY21" fmla="*/ 4304792 h 5317744"/>
              <a:gd name="connsiteX22" fmla="*/ 7239432 w 8484616"/>
              <a:gd name="connsiteY22" fmla="*/ 4256427 h 5317744"/>
              <a:gd name="connsiteX23" fmla="*/ 7803896 w 8484616"/>
              <a:gd name="connsiteY23" fmla="*/ 3956304 h 5317744"/>
              <a:gd name="connsiteX24" fmla="*/ 8484616 w 8484616"/>
              <a:gd name="connsiteY24" fmla="*/ 4637024 h 5317744"/>
              <a:gd name="connsiteX25" fmla="*/ 7803896 w 8484616"/>
              <a:gd name="connsiteY25" fmla="*/ 5317744 h 5317744"/>
              <a:gd name="connsiteX26" fmla="*/ 7239432 w 8484616"/>
              <a:gd name="connsiteY26" fmla="*/ 5017621 h 5317744"/>
              <a:gd name="connsiteX27" fmla="*/ 7213181 w 8484616"/>
              <a:gd name="connsiteY27" fmla="*/ 4969256 h 5317744"/>
              <a:gd name="connsiteX28" fmla="*/ 1321308 w 8484616"/>
              <a:gd name="connsiteY28" fmla="*/ 4969256 h 5317744"/>
              <a:gd name="connsiteX29" fmla="*/ 1313688 w 8484616"/>
              <a:gd name="connsiteY29" fmla="*/ 4969256 h 5317744"/>
              <a:gd name="connsiteX30" fmla="*/ 1313688 w 8484616"/>
              <a:gd name="connsiteY30" fmla="*/ 4968871 h 5317744"/>
              <a:gd name="connsiteX31" fmla="*/ 1186212 w 8484616"/>
              <a:gd name="connsiteY31" fmla="*/ 4962434 h 5317744"/>
              <a:gd name="connsiteX32" fmla="*/ 0 w 8484616"/>
              <a:gd name="connsiteY32" fmla="*/ 3647948 h 5317744"/>
              <a:gd name="connsiteX33" fmla="*/ 1186212 w 8484616"/>
              <a:gd name="connsiteY33" fmla="*/ 2333462 h 5317744"/>
              <a:gd name="connsiteX34" fmla="*/ 1313689 w 8484616"/>
              <a:gd name="connsiteY34" fmla="*/ 2327025 h 5317744"/>
              <a:gd name="connsiteX35" fmla="*/ 1313689 w 8484616"/>
              <a:gd name="connsiteY35" fmla="*/ 2326640 h 5317744"/>
              <a:gd name="connsiteX36" fmla="*/ 1321308 w 8484616"/>
              <a:gd name="connsiteY36" fmla="*/ 2326640 h 5317744"/>
              <a:gd name="connsiteX37" fmla="*/ 1498600 w 8484616"/>
              <a:gd name="connsiteY37" fmla="*/ 2326640 h 5317744"/>
              <a:gd name="connsiteX38" fmla="*/ 6986016 w 8484616"/>
              <a:gd name="connsiteY38" fmla="*/ 2326640 h 5317744"/>
              <a:gd name="connsiteX39" fmla="*/ 7170928 w 8484616"/>
              <a:gd name="connsiteY39" fmla="*/ 2326640 h 5317744"/>
              <a:gd name="connsiteX40" fmla="*/ 7170928 w 8484616"/>
              <a:gd name="connsiteY40" fmla="*/ 2329682 h 5317744"/>
              <a:gd name="connsiteX41" fmla="*/ 7296453 w 8484616"/>
              <a:gd name="connsiteY41" fmla="*/ 2317028 h 5317744"/>
              <a:gd name="connsiteX42" fmla="*/ 7823962 w 8484616"/>
              <a:gd name="connsiteY42" fmla="*/ 1669796 h 5317744"/>
              <a:gd name="connsiteX43" fmla="*/ 7296453 w 8484616"/>
              <a:gd name="connsiteY43" fmla="*/ 1022564 h 5317744"/>
              <a:gd name="connsiteX44" fmla="*/ 7170928 w 8484616"/>
              <a:gd name="connsiteY44" fmla="*/ 1009911 h 5317744"/>
              <a:gd name="connsiteX45" fmla="*/ 7170928 w 8484616"/>
              <a:gd name="connsiteY45" fmla="*/ 1012952 h 5317744"/>
              <a:gd name="connsiteX46" fmla="*/ 1271436 w 8484616"/>
              <a:gd name="connsiteY46" fmla="*/ 1012952 h 5317744"/>
              <a:gd name="connsiteX47" fmla="*/ 1245184 w 8484616"/>
              <a:gd name="connsiteY47" fmla="*/ 1061317 h 5317744"/>
              <a:gd name="connsiteX48" fmla="*/ 680721 w 8484616"/>
              <a:gd name="connsiteY48" fmla="*/ 1361440 h 5317744"/>
              <a:gd name="connsiteX49" fmla="*/ 1 w 8484616"/>
              <a:gd name="connsiteY49" fmla="*/ 680720 h 5317744"/>
              <a:gd name="connsiteX50" fmla="*/ 680721 w 8484616"/>
              <a:gd name="connsiteY50" fmla="*/ 0 h 531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484616" h="5317744">
                <a:moveTo>
                  <a:pt x="680721" y="0"/>
                </a:moveTo>
                <a:cubicBezTo>
                  <a:pt x="915690" y="0"/>
                  <a:pt x="1122855" y="119051"/>
                  <a:pt x="1245184" y="300123"/>
                </a:cubicBezTo>
                <a:lnTo>
                  <a:pt x="1271436" y="348489"/>
                </a:lnTo>
                <a:lnTo>
                  <a:pt x="7163308" y="348489"/>
                </a:lnTo>
                <a:lnTo>
                  <a:pt x="7170928" y="348489"/>
                </a:lnTo>
                <a:lnTo>
                  <a:pt x="7170928" y="348873"/>
                </a:lnTo>
                <a:lnTo>
                  <a:pt x="7298404" y="355310"/>
                </a:lnTo>
                <a:cubicBezTo>
                  <a:pt x="7964681" y="422974"/>
                  <a:pt x="8484616" y="985667"/>
                  <a:pt x="8484616" y="1669796"/>
                </a:cubicBezTo>
                <a:cubicBezTo>
                  <a:pt x="8484616" y="2353926"/>
                  <a:pt x="7964681" y="2916618"/>
                  <a:pt x="7298404" y="2984282"/>
                </a:cubicBezTo>
                <a:lnTo>
                  <a:pt x="7170928" y="2990719"/>
                </a:lnTo>
                <a:lnTo>
                  <a:pt x="7170928" y="2991104"/>
                </a:lnTo>
                <a:lnTo>
                  <a:pt x="7163308" y="2991104"/>
                </a:lnTo>
                <a:lnTo>
                  <a:pt x="6986016" y="2991104"/>
                </a:lnTo>
                <a:lnTo>
                  <a:pt x="1498600" y="2991104"/>
                </a:lnTo>
                <a:lnTo>
                  <a:pt x="1313689" y="2991104"/>
                </a:lnTo>
                <a:lnTo>
                  <a:pt x="1313689" y="2988062"/>
                </a:lnTo>
                <a:lnTo>
                  <a:pt x="1188164" y="3000716"/>
                </a:lnTo>
                <a:cubicBezTo>
                  <a:pt x="887115" y="3062320"/>
                  <a:pt x="660655" y="3328688"/>
                  <a:pt x="660655" y="3647948"/>
                </a:cubicBezTo>
                <a:cubicBezTo>
                  <a:pt x="660655" y="3967209"/>
                  <a:pt x="887115" y="4233577"/>
                  <a:pt x="1188164" y="4295180"/>
                </a:cubicBezTo>
                <a:lnTo>
                  <a:pt x="1313688" y="4307834"/>
                </a:lnTo>
                <a:lnTo>
                  <a:pt x="1313688" y="4304792"/>
                </a:lnTo>
                <a:lnTo>
                  <a:pt x="7213181" y="4304792"/>
                </a:lnTo>
                <a:lnTo>
                  <a:pt x="7239432" y="4256427"/>
                </a:lnTo>
                <a:cubicBezTo>
                  <a:pt x="7361763" y="4075355"/>
                  <a:pt x="7568927" y="3956304"/>
                  <a:pt x="7803896" y="3956304"/>
                </a:cubicBezTo>
                <a:cubicBezTo>
                  <a:pt x="8179847" y="3956304"/>
                  <a:pt x="8484616" y="4261073"/>
                  <a:pt x="8484616" y="4637024"/>
                </a:cubicBezTo>
                <a:cubicBezTo>
                  <a:pt x="8484616" y="5012975"/>
                  <a:pt x="8179847" y="5317744"/>
                  <a:pt x="7803896" y="5317744"/>
                </a:cubicBezTo>
                <a:cubicBezTo>
                  <a:pt x="7568927" y="5317744"/>
                  <a:pt x="7361763" y="5198694"/>
                  <a:pt x="7239432" y="5017621"/>
                </a:cubicBezTo>
                <a:lnTo>
                  <a:pt x="7213181" y="4969256"/>
                </a:lnTo>
                <a:lnTo>
                  <a:pt x="1321308" y="4969256"/>
                </a:lnTo>
                <a:lnTo>
                  <a:pt x="1313688" y="4969256"/>
                </a:lnTo>
                <a:lnTo>
                  <a:pt x="1313688" y="4968871"/>
                </a:lnTo>
                <a:lnTo>
                  <a:pt x="1186212" y="4962434"/>
                </a:lnTo>
                <a:cubicBezTo>
                  <a:pt x="519935" y="4894770"/>
                  <a:pt x="0" y="4332078"/>
                  <a:pt x="0" y="3647948"/>
                </a:cubicBezTo>
                <a:cubicBezTo>
                  <a:pt x="0" y="2963819"/>
                  <a:pt x="519935" y="2401126"/>
                  <a:pt x="1186212" y="2333462"/>
                </a:cubicBezTo>
                <a:lnTo>
                  <a:pt x="1313689" y="2327025"/>
                </a:lnTo>
                <a:lnTo>
                  <a:pt x="1313689" y="2326640"/>
                </a:lnTo>
                <a:lnTo>
                  <a:pt x="1321308" y="2326640"/>
                </a:lnTo>
                <a:lnTo>
                  <a:pt x="1498600" y="2326640"/>
                </a:lnTo>
                <a:lnTo>
                  <a:pt x="6986016" y="2326640"/>
                </a:lnTo>
                <a:lnTo>
                  <a:pt x="7170928" y="2326640"/>
                </a:lnTo>
                <a:lnTo>
                  <a:pt x="7170928" y="2329682"/>
                </a:lnTo>
                <a:lnTo>
                  <a:pt x="7296453" y="2317028"/>
                </a:lnTo>
                <a:cubicBezTo>
                  <a:pt x="7597502" y="2255425"/>
                  <a:pt x="7823962" y="1989057"/>
                  <a:pt x="7823962" y="1669796"/>
                </a:cubicBezTo>
                <a:cubicBezTo>
                  <a:pt x="7823962" y="1350536"/>
                  <a:pt x="7597502" y="1084168"/>
                  <a:pt x="7296453" y="1022564"/>
                </a:cubicBezTo>
                <a:lnTo>
                  <a:pt x="7170928" y="1009911"/>
                </a:lnTo>
                <a:lnTo>
                  <a:pt x="7170928" y="1012952"/>
                </a:lnTo>
                <a:lnTo>
                  <a:pt x="1271436" y="1012952"/>
                </a:lnTo>
                <a:lnTo>
                  <a:pt x="1245184" y="1061317"/>
                </a:lnTo>
                <a:cubicBezTo>
                  <a:pt x="1122855" y="1242390"/>
                  <a:pt x="915690" y="1361440"/>
                  <a:pt x="680721" y="1361440"/>
                </a:cubicBezTo>
                <a:cubicBezTo>
                  <a:pt x="304769" y="1361440"/>
                  <a:pt x="1" y="1056671"/>
                  <a:pt x="1" y="680720"/>
                </a:cubicBezTo>
                <a:cubicBezTo>
                  <a:pt x="1" y="304769"/>
                  <a:pt x="304769" y="0"/>
                  <a:pt x="680721" y="0"/>
                </a:cubicBezTo>
                <a:close/>
              </a:path>
            </a:pathLst>
          </a:cu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14" name="Oval 13"/>
          <p:cNvSpPr/>
          <p:nvPr/>
        </p:nvSpPr>
        <p:spPr>
          <a:xfrm>
            <a:off x="805395" y="1111662"/>
            <a:ext cx="1013604" cy="1013604"/>
          </a:xfrm>
          <a:prstGeom prst="ellipse">
            <a:avLst/>
          </a:prstGeom>
          <a:solidFill>
            <a:schemeClr val="bg1">
              <a:lumMod val="50000"/>
            </a:schemeClr>
          </a:solidFill>
          <a:ln>
            <a:noFill/>
          </a:ln>
          <a:effectLst>
            <a:innerShdw blurRad="1143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Roboto"/>
                <a:ea typeface="+mn-ea"/>
                <a:cs typeface="+mn-cs"/>
              </a:rPr>
              <a:t>START</a:t>
            </a:r>
          </a:p>
        </p:txBody>
      </p:sp>
      <p:sp>
        <p:nvSpPr>
          <p:cNvPr id="15" name="Oval 14"/>
          <p:cNvSpPr/>
          <p:nvPr/>
        </p:nvSpPr>
        <p:spPr>
          <a:xfrm>
            <a:off x="7325002" y="4732735"/>
            <a:ext cx="1013604" cy="1013604"/>
          </a:xfrm>
          <a:prstGeom prst="ellipse">
            <a:avLst/>
          </a:prstGeom>
          <a:solidFill>
            <a:schemeClr val="bg1">
              <a:lumMod val="50000"/>
            </a:schemeClr>
          </a:solidFill>
          <a:ln>
            <a:noFill/>
          </a:ln>
          <a:effectLst>
            <a:innerShdw blurRad="1143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Roboto"/>
                <a:ea typeface="+mn-ea"/>
                <a:cs typeface="+mn-cs"/>
              </a:rPr>
              <a:t>END</a:t>
            </a:r>
          </a:p>
        </p:txBody>
      </p:sp>
      <p:sp>
        <p:nvSpPr>
          <p:cNvPr id="17" name="Round Same Side Corner Rectangle 16"/>
          <p:cNvSpPr/>
          <p:nvPr/>
        </p:nvSpPr>
        <p:spPr>
          <a:xfrm rot="10800000">
            <a:off x="2123579" y="1069527"/>
            <a:ext cx="1334416" cy="1019534"/>
          </a:xfrm>
          <a:prstGeom prst="round2SameRect">
            <a:avLst/>
          </a:prstGeom>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19" name="Rectangle 18"/>
          <p:cNvSpPr/>
          <p:nvPr/>
        </p:nvSpPr>
        <p:spPr>
          <a:xfrm>
            <a:off x="2407218" y="1146717"/>
            <a:ext cx="917349" cy="461665"/>
          </a:xfrm>
          <a:prstGeom prst="rect">
            <a:avLst/>
          </a:prstGeom>
        </p:spPr>
        <p:txBody>
          <a:bodyPr wrap="square" lIns="0" tIns="0" rIns="0" bIns="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500" b="1" dirty="0">
                <a:solidFill>
                  <a:prstClr val="white"/>
                </a:solidFill>
                <a:effectLst>
                  <a:outerShdw blurRad="63500" sx="102000" sy="102000" algn="ctr" rotWithShape="0">
                    <a:prstClr val="black">
                      <a:alpha val="40000"/>
                    </a:prstClr>
                  </a:outerShdw>
                </a:effectLst>
                <a:latin typeface="Roboto"/>
              </a:rPr>
              <a:t>Data collection</a:t>
            </a:r>
            <a:endParaRPr kumimoji="0" lang="en-US" sz="1500" b="1"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a:ea typeface="+mn-ea"/>
              <a:cs typeface="+mn-cs"/>
            </a:endParaRPr>
          </a:p>
        </p:txBody>
      </p:sp>
      <p:cxnSp>
        <p:nvCxnSpPr>
          <p:cNvPr id="22" name="Straight Connector 21"/>
          <p:cNvCxnSpPr/>
          <p:nvPr/>
        </p:nvCxnSpPr>
        <p:spPr>
          <a:xfrm flipV="1">
            <a:off x="2094038" y="1608382"/>
            <a:ext cx="1387523" cy="100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49104" y="1619128"/>
            <a:ext cx="4917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866117" y="1619128"/>
            <a:ext cx="4917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Round Same Side Corner Rectangle 37"/>
          <p:cNvSpPr/>
          <p:nvPr/>
        </p:nvSpPr>
        <p:spPr>
          <a:xfrm rot="10800000">
            <a:off x="5500792" y="1046943"/>
            <a:ext cx="1317014" cy="1070493"/>
          </a:xfrm>
          <a:prstGeom prst="round2SameRect">
            <a:avLst/>
          </a:prstGeom>
          <a:solidFill>
            <a:srgbClr val="73655D"/>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40" name="Rectangle 39"/>
          <p:cNvSpPr/>
          <p:nvPr/>
        </p:nvSpPr>
        <p:spPr>
          <a:xfrm>
            <a:off x="5440705" y="1210032"/>
            <a:ext cx="1350727" cy="230832"/>
          </a:xfrm>
          <a:prstGeom prst="rect">
            <a:avLst/>
          </a:prstGeom>
        </p:spPr>
        <p:txBody>
          <a:bodyPr wrap="square" lIns="0" tIns="0" rIns="0" bIns="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500" b="1" dirty="0">
                <a:solidFill>
                  <a:prstClr val="white"/>
                </a:solidFill>
                <a:effectLst>
                  <a:outerShdw blurRad="63500" sx="102000" sy="102000" algn="ctr" rotWithShape="0">
                    <a:prstClr val="black">
                      <a:alpha val="40000"/>
                    </a:prstClr>
                  </a:outerShdw>
                </a:effectLst>
                <a:latin typeface="Roboto"/>
              </a:rPr>
              <a:t>Studying Data</a:t>
            </a:r>
            <a:endParaRPr kumimoji="0" lang="en-US" sz="1500" b="1"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a:ea typeface="+mn-ea"/>
              <a:cs typeface="+mn-cs"/>
            </a:endParaRPr>
          </a:p>
        </p:txBody>
      </p:sp>
      <p:cxnSp>
        <p:nvCxnSpPr>
          <p:cNvPr id="42" name="Straight Connector 41"/>
          <p:cNvCxnSpPr>
            <a:endCxn id="38" idx="2"/>
          </p:cNvCxnSpPr>
          <p:nvPr/>
        </p:nvCxnSpPr>
        <p:spPr>
          <a:xfrm flipV="1">
            <a:off x="5449744" y="1582189"/>
            <a:ext cx="1368062" cy="97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232090" y="3427734"/>
            <a:ext cx="4917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549104" y="3427734"/>
            <a:ext cx="4917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Round Same Side Corner Rectangle 54"/>
          <p:cNvSpPr/>
          <p:nvPr/>
        </p:nvSpPr>
        <p:spPr>
          <a:xfrm rot="10800000">
            <a:off x="3510531" y="2944796"/>
            <a:ext cx="1970608" cy="1013240"/>
          </a:xfrm>
          <a:prstGeom prst="round2SameRect">
            <a:avLst/>
          </a:prstGeom>
          <a:solidFill>
            <a:srgbClr val="7030A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a:ea typeface="+mn-ea"/>
              <a:cs typeface="+mn-cs"/>
            </a:endParaRPr>
          </a:p>
        </p:txBody>
      </p:sp>
      <p:cxnSp>
        <p:nvCxnSpPr>
          <p:cNvPr id="59" name="Straight Connector 58"/>
          <p:cNvCxnSpPr/>
          <p:nvPr/>
        </p:nvCxnSpPr>
        <p:spPr>
          <a:xfrm flipV="1">
            <a:off x="3511746" y="3378639"/>
            <a:ext cx="2079383" cy="28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83131" y="3427734"/>
            <a:ext cx="4917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Round Same Side Corner Rectangle 66"/>
          <p:cNvSpPr/>
          <p:nvPr/>
        </p:nvSpPr>
        <p:spPr>
          <a:xfrm rot="10800000">
            <a:off x="1823532" y="4704962"/>
            <a:ext cx="1752295" cy="1013240"/>
          </a:xfrm>
          <a:prstGeom prst="round2SameRect">
            <a:avLst/>
          </a:prstGeom>
          <a:solidFill>
            <a:srgbClr val="9A4DF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9" name="Rectangle 68"/>
          <p:cNvSpPr/>
          <p:nvPr/>
        </p:nvSpPr>
        <p:spPr>
          <a:xfrm>
            <a:off x="2094039" y="4774752"/>
            <a:ext cx="1224300" cy="461665"/>
          </a:xfrm>
          <a:prstGeom prst="rect">
            <a:avLst/>
          </a:prstGeom>
        </p:spPr>
        <p:txBody>
          <a:bodyPr wrap="square" lIns="0" tIns="0" rIns="0" bIns="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500" b="1" dirty="0">
                <a:solidFill>
                  <a:prstClr val="white"/>
                </a:solidFill>
                <a:effectLst>
                  <a:outerShdw blurRad="63500" sx="102000" sy="102000" algn="ctr" rotWithShape="0">
                    <a:prstClr val="black">
                      <a:alpha val="40000"/>
                    </a:prstClr>
                  </a:outerShdw>
                </a:effectLst>
                <a:latin typeface="Roboto"/>
              </a:rPr>
              <a:t>Create new columns</a:t>
            </a:r>
            <a:endParaRPr kumimoji="0" lang="en-US" sz="1500" b="1"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a:ea typeface="+mn-ea"/>
              <a:cs typeface="+mn-cs"/>
            </a:endParaRPr>
          </a:p>
        </p:txBody>
      </p:sp>
      <p:cxnSp>
        <p:nvCxnSpPr>
          <p:cNvPr id="71" name="Straight Connector 70"/>
          <p:cNvCxnSpPr>
            <a:stCxn id="67" idx="0"/>
            <a:endCxn id="67" idx="2"/>
          </p:cNvCxnSpPr>
          <p:nvPr/>
        </p:nvCxnSpPr>
        <p:spPr>
          <a:xfrm>
            <a:off x="1823532" y="5211582"/>
            <a:ext cx="17522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49104" y="5238207"/>
            <a:ext cx="4917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866117" y="5238207"/>
            <a:ext cx="4917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Round Same Side Corner Rectangle 81"/>
          <p:cNvSpPr/>
          <p:nvPr/>
        </p:nvSpPr>
        <p:spPr>
          <a:xfrm rot="10800000">
            <a:off x="5226109" y="4770933"/>
            <a:ext cx="1872443" cy="1013240"/>
          </a:xfrm>
          <a:prstGeom prst="round2SameRect">
            <a:avLst/>
          </a:prstGeom>
          <a:solidFill>
            <a:srgbClr val="3BC7E2"/>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cxnSp>
        <p:nvCxnSpPr>
          <p:cNvPr id="86" name="Straight Connector 85"/>
          <p:cNvCxnSpPr>
            <a:stCxn id="82" idx="0"/>
          </p:cNvCxnSpPr>
          <p:nvPr/>
        </p:nvCxnSpPr>
        <p:spPr>
          <a:xfrm flipV="1">
            <a:off x="5226109" y="5275763"/>
            <a:ext cx="1888231" cy="17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6026796" y="5353895"/>
            <a:ext cx="317825" cy="317422"/>
            <a:chOff x="793750" y="522288"/>
            <a:chExt cx="1254125" cy="1252538"/>
          </a:xfrm>
          <a:solidFill>
            <a:schemeClr val="bg1"/>
          </a:solidFill>
        </p:grpSpPr>
        <p:sp>
          <p:nvSpPr>
            <p:cNvPr id="110" name="Freeform 6"/>
            <p:cNvSpPr>
              <a:spLocks/>
            </p:cNvSpPr>
            <p:nvPr/>
          </p:nvSpPr>
          <p:spPr bwMode="auto">
            <a:xfrm>
              <a:off x="1560513" y="890588"/>
              <a:ext cx="49213" cy="49213"/>
            </a:xfrm>
            <a:custGeom>
              <a:avLst/>
              <a:gdLst>
                <a:gd name="T0" fmla="*/ 40 w 80"/>
                <a:gd name="T1" fmla="*/ 0 h 80"/>
                <a:gd name="T2" fmla="*/ 12 w 80"/>
                <a:gd name="T3" fmla="*/ 11 h 80"/>
                <a:gd name="T4" fmla="*/ 0 w 80"/>
                <a:gd name="T5" fmla="*/ 40 h 80"/>
                <a:gd name="T6" fmla="*/ 12 w 80"/>
                <a:gd name="T7" fmla="*/ 68 h 80"/>
                <a:gd name="T8" fmla="*/ 40 w 80"/>
                <a:gd name="T9" fmla="*/ 80 h 80"/>
                <a:gd name="T10" fmla="*/ 68 w 80"/>
                <a:gd name="T11" fmla="*/ 68 h 80"/>
                <a:gd name="T12" fmla="*/ 80 w 80"/>
                <a:gd name="T13" fmla="*/ 40 h 80"/>
                <a:gd name="T14" fmla="*/ 68 w 80"/>
                <a:gd name="T15" fmla="*/ 11 h 80"/>
                <a:gd name="T16" fmla="*/ 40 w 8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40" y="0"/>
                  </a:moveTo>
                  <a:cubicBezTo>
                    <a:pt x="30" y="0"/>
                    <a:pt x="19" y="4"/>
                    <a:pt x="12" y="11"/>
                  </a:cubicBezTo>
                  <a:cubicBezTo>
                    <a:pt x="4" y="19"/>
                    <a:pt x="0" y="29"/>
                    <a:pt x="0" y="40"/>
                  </a:cubicBezTo>
                  <a:cubicBezTo>
                    <a:pt x="0" y="50"/>
                    <a:pt x="4" y="60"/>
                    <a:pt x="12" y="68"/>
                  </a:cubicBezTo>
                  <a:cubicBezTo>
                    <a:pt x="19" y="75"/>
                    <a:pt x="30" y="80"/>
                    <a:pt x="40" y="80"/>
                  </a:cubicBezTo>
                  <a:cubicBezTo>
                    <a:pt x="51" y="80"/>
                    <a:pt x="61" y="75"/>
                    <a:pt x="68" y="68"/>
                  </a:cubicBezTo>
                  <a:cubicBezTo>
                    <a:pt x="76" y="60"/>
                    <a:pt x="80" y="50"/>
                    <a:pt x="80" y="40"/>
                  </a:cubicBezTo>
                  <a:cubicBezTo>
                    <a:pt x="80" y="29"/>
                    <a:pt x="76" y="19"/>
                    <a:pt x="68" y="11"/>
                  </a:cubicBezTo>
                  <a:cubicBezTo>
                    <a:pt x="61" y="4"/>
                    <a:pt x="51" y="0"/>
                    <a:pt x="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11" name="Freeform 7"/>
            <p:cNvSpPr>
              <a:spLocks/>
            </p:cNvSpPr>
            <p:nvPr/>
          </p:nvSpPr>
          <p:spPr bwMode="auto">
            <a:xfrm>
              <a:off x="1052513" y="890588"/>
              <a:ext cx="933450" cy="884238"/>
            </a:xfrm>
            <a:custGeom>
              <a:avLst/>
              <a:gdLst>
                <a:gd name="T0" fmla="*/ 1495 w 1529"/>
                <a:gd name="T1" fmla="*/ 28 h 1448"/>
                <a:gd name="T2" fmla="*/ 1456 w 1529"/>
                <a:gd name="T3" fmla="*/ 0 h 1448"/>
                <a:gd name="T4" fmla="*/ 1026 w 1529"/>
                <a:gd name="T5" fmla="*/ 0 h 1448"/>
                <a:gd name="T6" fmla="*/ 986 w 1529"/>
                <a:gd name="T7" fmla="*/ 40 h 1448"/>
                <a:gd name="T8" fmla="*/ 1026 w 1529"/>
                <a:gd name="T9" fmla="*/ 80 h 1448"/>
                <a:gd name="T10" fmla="*/ 1426 w 1529"/>
                <a:gd name="T11" fmla="*/ 80 h 1448"/>
                <a:gd name="T12" fmla="*/ 1446 w 1529"/>
                <a:gd name="T13" fmla="*/ 227 h 1448"/>
                <a:gd name="T14" fmla="*/ 1331 w 1529"/>
                <a:gd name="T15" fmla="*/ 647 h 1448"/>
                <a:gd name="T16" fmla="*/ 1243 w 1529"/>
                <a:gd name="T17" fmla="*/ 1036 h 1448"/>
                <a:gd name="T18" fmla="*/ 1278 w 1529"/>
                <a:gd name="T19" fmla="*/ 1368 h 1448"/>
                <a:gd name="T20" fmla="*/ 758 w 1529"/>
                <a:gd name="T21" fmla="*/ 1368 h 1448"/>
                <a:gd name="T22" fmla="*/ 758 w 1529"/>
                <a:gd name="T23" fmla="*/ 1256 h 1448"/>
                <a:gd name="T24" fmla="*/ 688 w 1529"/>
                <a:gd name="T25" fmla="*/ 1088 h 1448"/>
                <a:gd name="T26" fmla="*/ 521 w 1529"/>
                <a:gd name="T27" fmla="*/ 1019 h 1448"/>
                <a:gd name="T28" fmla="*/ 519 w 1529"/>
                <a:gd name="T29" fmla="*/ 1019 h 1448"/>
                <a:gd name="T30" fmla="*/ 350 w 1529"/>
                <a:gd name="T31" fmla="*/ 949 h 1448"/>
                <a:gd name="T32" fmla="*/ 280 w 1529"/>
                <a:gd name="T33" fmla="*/ 778 h 1448"/>
                <a:gd name="T34" fmla="*/ 281 w 1529"/>
                <a:gd name="T35" fmla="*/ 648 h 1448"/>
                <a:gd name="T36" fmla="*/ 269 w 1529"/>
                <a:gd name="T37" fmla="*/ 620 h 1448"/>
                <a:gd name="T38" fmla="*/ 241 w 1529"/>
                <a:gd name="T39" fmla="*/ 608 h 1448"/>
                <a:gd name="T40" fmla="*/ 103 w 1529"/>
                <a:gd name="T41" fmla="*/ 608 h 1448"/>
                <a:gd name="T42" fmla="*/ 208 w 1529"/>
                <a:gd name="T43" fmla="*/ 237 h 1448"/>
                <a:gd name="T44" fmla="*/ 228 w 1529"/>
                <a:gd name="T45" fmla="*/ 80 h 1448"/>
                <a:gd name="T46" fmla="*/ 720 w 1529"/>
                <a:gd name="T47" fmla="*/ 80 h 1448"/>
                <a:gd name="T48" fmla="*/ 760 w 1529"/>
                <a:gd name="T49" fmla="*/ 40 h 1448"/>
                <a:gd name="T50" fmla="*/ 720 w 1529"/>
                <a:gd name="T51" fmla="*/ 0 h 1448"/>
                <a:gd name="T52" fmla="*/ 198 w 1529"/>
                <a:gd name="T53" fmla="*/ 0 h 1448"/>
                <a:gd name="T54" fmla="*/ 160 w 1529"/>
                <a:gd name="T55" fmla="*/ 28 h 1448"/>
                <a:gd name="T56" fmla="*/ 128 w 1529"/>
                <a:gd name="T57" fmla="*/ 237 h 1448"/>
                <a:gd name="T58" fmla="*/ 6 w 1529"/>
                <a:gd name="T59" fmla="*/ 630 h 1448"/>
                <a:gd name="T60" fmla="*/ 8 w 1529"/>
                <a:gd name="T61" fmla="*/ 669 h 1448"/>
                <a:gd name="T62" fmla="*/ 42 w 1529"/>
                <a:gd name="T63" fmla="*/ 688 h 1448"/>
                <a:gd name="T64" fmla="*/ 201 w 1529"/>
                <a:gd name="T65" fmla="*/ 688 h 1448"/>
                <a:gd name="T66" fmla="*/ 200 w 1529"/>
                <a:gd name="T67" fmla="*/ 778 h 1448"/>
                <a:gd name="T68" fmla="*/ 293 w 1529"/>
                <a:gd name="T69" fmla="*/ 1005 h 1448"/>
                <a:gd name="T70" fmla="*/ 519 w 1529"/>
                <a:gd name="T71" fmla="*/ 1099 h 1448"/>
                <a:gd name="T72" fmla="*/ 521 w 1529"/>
                <a:gd name="T73" fmla="*/ 1099 h 1448"/>
                <a:gd name="T74" fmla="*/ 632 w 1529"/>
                <a:gd name="T75" fmla="*/ 1145 h 1448"/>
                <a:gd name="T76" fmla="*/ 678 w 1529"/>
                <a:gd name="T77" fmla="*/ 1256 h 1448"/>
                <a:gd name="T78" fmla="*/ 678 w 1529"/>
                <a:gd name="T79" fmla="*/ 1408 h 1448"/>
                <a:gd name="T80" fmla="*/ 718 w 1529"/>
                <a:gd name="T81" fmla="*/ 1448 h 1448"/>
                <a:gd name="T82" fmla="*/ 1323 w 1529"/>
                <a:gd name="T83" fmla="*/ 1448 h 1448"/>
                <a:gd name="T84" fmla="*/ 1352 w 1529"/>
                <a:gd name="T85" fmla="*/ 1434 h 1448"/>
                <a:gd name="T86" fmla="*/ 1362 w 1529"/>
                <a:gd name="T87" fmla="*/ 1403 h 1448"/>
                <a:gd name="T88" fmla="*/ 1323 w 1529"/>
                <a:gd name="T89" fmla="*/ 1027 h 1448"/>
                <a:gd name="T90" fmla="*/ 1400 w 1529"/>
                <a:gd name="T91" fmla="*/ 689 h 1448"/>
                <a:gd name="T92" fmla="*/ 1526 w 1529"/>
                <a:gd name="T93" fmla="*/ 225 h 1448"/>
                <a:gd name="T94" fmla="*/ 1495 w 1529"/>
                <a:gd name="T95" fmla="*/ 2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9" h="1448">
                  <a:moveTo>
                    <a:pt x="1495" y="28"/>
                  </a:moveTo>
                  <a:cubicBezTo>
                    <a:pt x="1489" y="11"/>
                    <a:pt x="1474" y="0"/>
                    <a:pt x="1456" y="0"/>
                  </a:cubicBezTo>
                  <a:cubicBezTo>
                    <a:pt x="1026" y="0"/>
                    <a:pt x="1026" y="0"/>
                    <a:pt x="1026" y="0"/>
                  </a:cubicBezTo>
                  <a:cubicBezTo>
                    <a:pt x="1004" y="0"/>
                    <a:pt x="986" y="18"/>
                    <a:pt x="986" y="40"/>
                  </a:cubicBezTo>
                  <a:cubicBezTo>
                    <a:pt x="986" y="62"/>
                    <a:pt x="1004" y="80"/>
                    <a:pt x="1026" y="80"/>
                  </a:cubicBezTo>
                  <a:cubicBezTo>
                    <a:pt x="1426" y="80"/>
                    <a:pt x="1426" y="80"/>
                    <a:pt x="1426" y="80"/>
                  </a:cubicBezTo>
                  <a:cubicBezTo>
                    <a:pt x="1439" y="127"/>
                    <a:pt x="1445" y="177"/>
                    <a:pt x="1446" y="227"/>
                  </a:cubicBezTo>
                  <a:cubicBezTo>
                    <a:pt x="1449" y="366"/>
                    <a:pt x="1404" y="527"/>
                    <a:pt x="1331" y="647"/>
                  </a:cubicBezTo>
                  <a:cubicBezTo>
                    <a:pt x="1261" y="763"/>
                    <a:pt x="1229" y="901"/>
                    <a:pt x="1243" y="1036"/>
                  </a:cubicBezTo>
                  <a:cubicBezTo>
                    <a:pt x="1278" y="1368"/>
                    <a:pt x="1278" y="1368"/>
                    <a:pt x="1278" y="1368"/>
                  </a:cubicBezTo>
                  <a:cubicBezTo>
                    <a:pt x="758" y="1368"/>
                    <a:pt x="758" y="1368"/>
                    <a:pt x="758" y="1368"/>
                  </a:cubicBezTo>
                  <a:cubicBezTo>
                    <a:pt x="758" y="1256"/>
                    <a:pt x="758" y="1256"/>
                    <a:pt x="758" y="1256"/>
                  </a:cubicBezTo>
                  <a:cubicBezTo>
                    <a:pt x="758" y="1192"/>
                    <a:pt x="733" y="1133"/>
                    <a:pt x="688" y="1088"/>
                  </a:cubicBezTo>
                  <a:cubicBezTo>
                    <a:pt x="643" y="1043"/>
                    <a:pt x="584" y="1019"/>
                    <a:pt x="521" y="1019"/>
                  </a:cubicBezTo>
                  <a:cubicBezTo>
                    <a:pt x="520" y="1019"/>
                    <a:pt x="519" y="1019"/>
                    <a:pt x="519" y="1019"/>
                  </a:cubicBezTo>
                  <a:cubicBezTo>
                    <a:pt x="455" y="1019"/>
                    <a:pt x="395" y="994"/>
                    <a:pt x="350" y="949"/>
                  </a:cubicBezTo>
                  <a:cubicBezTo>
                    <a:pt x="304" y="903"/>
                    <a:pt x="280" y="843"/>
                    <a:pt x="280" y="778"/>
                  </a:cubicBezTo>
                  <a:cubicBezTo>
                    <a:pt x="281" y="648"/>
                    <a:pt x="281" y="648"/>
                    <a:pt x="281" y="648"/>
                  </a:cubicBezTo>
                  <a:cubicBezTo>
                    <a:pt x="281" y="637"/>
                    <a:pt x="277" y="627"/>
                    <a:pt x="269" y="620"/>
                  </a:cubicBezTo>
                  <a:cubicBezTo>
                    <a:pt x="262" y="612"/>
                    <a:pt x="252" y="608"/>
                    <a:pt x="241" y="608"/>
                  </a:cubicBezTo>
                  <a:cubicBezTo>
                    <a:pt x="103" y="608"/>
                    <a:pt x="103" y="608"/>
                    <a:pt x="103" y="608"/>
                  </a:cubicBezTo>
                  <a:cubicBezTo>
                    <a:pt x="144" y="507"/>
                    <a:pt x="208" y="327"/>
                    <a:pt x="208" y="237"/>
                  </a:cubicBezTo>
                  <a:cubicBezTo>
                    <a:pt x="208" y="184"/>
                    <a:pt x="215" y="131"/>
                    <a:pt x="228" y="80"/>
                  </a:cubicBezTo>
                  <a:cubicBezTo>
                    <a:pt x="720" y="80"/>
                    <a:pt x="720" y="80"/>
                    <a:pt x="720" y="80"/>
                  </a:cubicBezTo>
                  <a:cubicBezTo>
                    <a:pt x="742" y="80"/>
                    <a:pt x="760" y="62"/>
                    <a:pt x="760" y="40"/>
                  </a:cubicBezTo>
                  <a:cubicBezTo>
                    <a:pt x="760" y="18"/>
                    <a:pt x="742" y="0"/>
                    <a:pt x="720" y="0"/>
                  </a:cubicBezTo>
                  <a:cubicBezTo>
                    <a:pt x="198" y="0"/>
                    <a:pt x="198" y="0"/>
                    <a:pt x="198" y="0"/>
                  </a:cubicBezTo>
                  <a:cubicBezTo>
                    <a:pt x="181" y="0"/>
                    <a:pt x="165" y="11"/>
                    <a:pt x="160" y="28"/>
                  </a:cubicBezTo>
                  <a:cubicBezTo>
                    <a:pt x="139" y="95"/>
                    <a:pt x="128" y="166"/>
                    <a:pt x="128" y="237"/>
                  </a:cubicBezTo>
                  <a:cubicBezTo>
                    <a:pt x="128" y="325"/>
                    <a:pt x="43" y="553"/>
                    <a:pt x="6" y="630"/>
                  </a:cubicBezTo>
                  <a:cubicBezTo>
                    <a:pt x="0" y="643"/>
                    <a:pt x="1" y="657"/>
                    <a:pt x="8" y="669"/>
                  </a:cubicBezTo>
                  <a:cubicBezTo>
                    <a:pt x="16" y="681"/>
                    <a:pt x="28" y="688"/>
                    <a:pt x="42" y="688"/>
                  </a:cubicBezTo>
                  <a:cubicBezTo>
                    <a:pt x="201" y="688"/>
                    <a:pt x="201" y="688"/>
                    <a:pt x="201" y="688"/>
                  </a:cubicBezTo>
                  <a:cubicBezTo>
                    <a:pt x="200" y="778"/>
                    <a:pt x="200" y="778"/>
                    <a:pt x="200" y="778"/>
                  </a:cubicBezTo>
                  <a:cubicBezTo>
                    <a:pt x="199" y="864"/>
                    <a:pt x="232" y="944"/>
                    <a:pt x="293" y="1005"/>
                  </a:cubicBezTo>
                  <a:cubicBezTo>
                    <a:pt x="353" y="1066"/>
                    <a:pt x="433" y="1099"/>
                    <a:pt x="519" y="1099"/>
                  </a:cubicBezTo>
                  <a:cubicBezTo>
                    <a:pt x="519" y="1099"/>
                    <a:pt x="520" y="1099"/>
                    <a:pt x="521" y="1099"/>
                  </a:cubicBezTo>
                  <a:cubicBezTo>
                    <a:pt x="563" y="1099"/>
                    <a:pt x="602" y="1115"/>
                    <a:pt x="632" y="1145"/>
                  </a:cubicBezTo>
                  <a:cubicBezTo>
                    <a:pt x="661" y="1174"/>
                    <a:pt x="678" y="1214"/>
                    <a:pt x="678" y="1256"/>
                  </a:cubicBezTo>
                  <a:cubicBezTo>
                    <a:pt x="678" y="1408"/>
                    <a:pt x="678" y="1408"/>
                    <a:pt x="678" y="1408"/>
                  </a:cubicBezTo>
                  <a:cubicBezTo>
                    <a:pt x="678" y="1430"/>
                    <a:pt x="696" y="1448"/>
                    <a:pt x="718" y="1448"/>
                  </a:cubicBezTo>
                  <a:cubicBezTo>
                    <a:pt x="1323" y="1448"/>
                    <a:pt x="1323" y="1448"/>
                    <a:pt x="1323" y="1448"/>
                  </a:cubicBezTo>
                  <a:cubicBezTo>
                    <a:pt x="1334" y="1448"/>
                    <a:pt x="1345" y="1443"/>
                    <a:pt x="1352" y="1434"/>
                  </a:cubicBezTo>
                  <a:cubicBezTo>
                    <a:pt x="1360" y="1426"/>
                    <a:pt x="1364" y="1415"/>
                    <a:pt x="1362" y="1403"/>
                  </a:cubicBezTo>
                  <a:cubicBezTo>
                    <a:pt x="1323" y="1027"/>
                    <a:pt x="1323" y="1027"/>
                    <a:pt x="1323" y="1027"/>
                  </a:cubicBezTo>
                  <a:cubicBezTo>
                    <a:pt x="1311" y="910"/>
                    <a:pt x="1338" y="790"/>
                    <a:pt x="1400" y="689"/>
                  </a:cubicBezTo>
                  <a:cubicBezTo>
                    <a:pt x="1481" y="554"/>
                    <a:pt x="1529" y="381"/>
                    <a:pt x="1526" y="225"/>
                  </a:cubicBezTo>
                  <a:cubicBezTo>
                    <a:pt x="1525" y="158"/>
                    <a:pt x="1514" y="91"/>
                    <a:pt x="1495"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12" name="Freeform 8"/>
            <p:cNvSpPr>
              <a:spLocks/>
            </p:cNvSpPr>
            <p:nvPr/>
          </p:nvSpPr>
          <p:spPr bwMode="auto">
            <a:xfrm>
              <a:off x="1701800" y="523875"/>
              <a:ext cx="152400" cy="168275"/>
            </a:xfrm>
            <a:custGeom>
              <a:avLst/>
              <a:gdLst>
                <a:gd name="T0" fmla="*/ 40 w 248"/>
                <a:gd name="T1" fmla="*/ 164 h 274"/>
                <a:gd name="T2" fmla="*/ 80 w 248"/>
                <a:gd name="T3" fmla="*/ 124 h 274"/>
                <a:gd name="T4" fmla="*/ 124 w 248"/>
                <a:gd name="T5" fmla="*/ 80 h 274"/>
                <a:gd name="T6" fmla="*/ 168 w 248"/>
                <a:gd name="T7" fmla="*/ 124 h 274"/>
                <a:gd name="T8" fmla="*/ 124 w 248"/>
                <a:gd name="T9" fmla="*/ 168 h 274"/>
                <a:gd name="T10" fmla="*/ 84 w 248"/>
                <a:gd name="T11" fmla="*/ 208 h 274"/>
                <a:gd name="T12" fmla="*/ 84 w 248"/>
                <a:gd name="T13" fmla="*/ 234 h 274"/>
                <a:gd name="T14" fmla="*/ 124 w 248"/>
                <a:gd name="T15" fmla="*/ 274 h 274"/>
                <a:gd name="T16" fmla="*/ 163 w 248"/>
                <a:gd name="T17" fmla="*/ 242 h 274"/>
                <a:gd name="T18" fmla="*/ 248 w 248"/>
                <a:gd name="T19" fmla="*/ 124 h 274"/>
                <a:gd name="T20" fmla="*/ 124 w 248"/>
                <a:gd name="T21" fmla="*/ 0 h 274"/>
                <a:gd name="T22" fmla="*/ 0 w 248"/>
                <a:gd name="T23" fmla="*/ 124 h 274"/>
                <a:gd name="T24" fmla="*/ 40 w 248"/>
                <a:gd name="T25" fmla="*/ 16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274">
                  <a:moveTo>
                    <a:pt x="40" y="164"/>
                  </a:moveTo>
                  <a:cubicBezTo>
                    <a:pt x="62" y="164"/>
                    <a:pt x="80" y="146"/>
                    <a:pt x="80" y="124"/>
                  </a:cubicBezTo>
                  <a:cubicBezTo>
                    <a:pt x="80" y="100"/>
                    <a:pt x="99" y="80"/>
                    <a:pt x="124" y="80"/>
                  </a:cubicBezTo>
                  <a:cubicBezTo>
                    <a:pt x="148" y="80"/>
                    <a:pt x="168" y="100"/>
                    <a:pt x="168" y="124"/>
                  </a:cubicBezTo>
                  <a:cubicBezTo>
                    <a:pt x="168" y="148"/>
                    <a:pt x="148" y="168"/>
                    <a:pt x="124" y="168"/>
                  </a:cubicBezTo>
                  <a:cubicBezTo>
                    <a:pt x="102" y="168"/>
                    <a:pt x="84" y="186"/>
                    <a:pt x="84" y="208"/>
                  </a:cubicBezTo>
                  <a:cubicBezTo>
                    <a:pt x="84" y="234"/>
                    <a:pt x="84" y="234"/>
                    <a:pt x="84" y="234"/>
                  </a:cubicBezTo>
                  <a:cubicBezTo>
                    <a:pt x="84" y="256"/>
                    <a:pt x="102" y="274"/>
                    <a:pt x="124" y="274"/>
                  </a:cubicBezTo>
                  <a:cubicBezTo>
                    <a:pt x="143" y="274"/>
                    <a:pt x="159" y="260"/>
                    <a:pt x="163" y="242"/>
                  </a:cubicBezTo>
                  <a:cubicBezTo>
                    <a:pt x="212" y="226"/>
                    <a:pt x="248" y="179"/>
                    <a:pt x="248" y="124"/>
                  </a:cubicBezTo>
                  <a:cubicBezTo>
                    <a:pt x="248" y="55"/>
                    <a:pt x="192" y="0"/>
                    <a:pt x="124" y="0"/>
                  </a:cubicBezTo>
                  <a:cubicBezTo>
                    <a:pt x="55" y="0"/>
                    <a:pt x="0" y="55"/>
                    <a:pt x="0" y="124"/>
                  </a:cubicBezTo>
                  <a:cubicBezTo>
                    <a:pt x="0" y="146"/>
                    <a:pt x="17" y="164"/>
                    <a:pt x="40" y="1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13" name="Freeform 9"/>
            <p:cNvSpPr>
              <a:spLocks/>
            </p:cNvSpPr>
            <p:nvPr/>
          </p:nvSpPr>
          <p:spPr bwMode="auto">
            <a:xfrm>
              <a:off x="1754188" y="717550"/>
              <a:ext cx="47625" cy="47625"/>
            </a:xfrm>
            <a:custGeom>
              <a:avLst/>
              <a:gdLst>
                <a:gd name="T0" fmla="*/ 40 w 80"/>
                <a:gd name="T1" fmla="*/ 0 h 80"/>
                <a:gd name="T2" fmla="*/ 12 w 80"/>
                <a:gd name="T3" fmla="*/ 11 h 80"/>
                <a:gd name="T4" fmla="*/ 0 w 80"/>
                <a:gd name="T5" fmla="*/ 40 h 80"/>
                <a:gd name="T6" fmla="*/ 12 w 80"/>
                <a:gd name="T7" fmla="*/ 68 h 80"/>
                <a:gd name="T8" fmla="*/ 40 w 80"/>
                <a:gd name="T9" fmla="*/ 80 h 80"/>
                <a:gd name="T10" fmla="*/ 68 w 80"/>
                <a:gd name="T11" fmla="*/ 68 h 80"/>
                <a:gd name="T12" fmla="*/ 80 w 80"/>
                <a:gd name="T13" fmla="*/ 40 h 80"/>
                <a:gd name="T14" fmla="*/ 68 w 80"/>
                <a:gd name="T15" fmla="*/ 11 h 80"/>
                <a:gd name="T16" fmla="*/ 40 w 8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40" y="0"/>
                  </a:moveTo>
                  <a:cubicBezTo>
                    <a:pt x="29" y="0"/>
                    <a:pt x="19" y="4"/>
                    <a:pt x="12" y="11"/>
                  </a:cubicBezTo>
                  <a:cubicBezTo>
                    <a:pt x="4" y="19"/>
                    <a:pt x="0" y="29"/>
                    <a:pt x="0" y="40"/>
                  </a:cubicBezTo>
                  <a:cubicBezTo>
                    <a:pt x="0" y="50"/>
                    <a:pt x="4" y="60"/>
                    <a:pt x="12" y="68"/>
                  </a:cubicBezTo>
                  <a:cubicBezTo>
                    <a:pt x="19" y="75"/>
                    <a:pt x="29" y="80"/>
                    <a:pt x="40" y="80"/>
                  </a:cubicBezTo>
                  <a:cubicBezTo>
                    <a:pt x="50" y="80"/>
                    <a:pt x="61" y="75"/>
                    <a:pt x="68" y="68"/>
                  </a:cubicBezTo>
                  <a:cubicBezTo>
                    <a:pt x="76" y="60"/>
                    <a:pt x="80" y="50"/>
                    <a:pt x="80" y="40"/>
                  </a:cubicBezTo>
                  <a:cubicBezTo>
                    <a:pt x="80" y="29"/>
                    <a:pt x="76" y="19"/>
                    <a:pt x="68" y="11"/>
                  </a:cubicBezTo>
                  <a:cubicBezTo>
                    <a:pt x="61" y="4"/>
                    <a:pt x="50" y="0"/>
                    <a:pt x="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14" name="Freeform 10"/>
            <p:cNvSpPr>
              <a:spLocks noEditPoints="1"/>
            </p:cNvSpPr>
            <p:nvPr/>
          </p:nvSpPr>
          <p:spPr bwMode="auto">
            <a:xfrm>
              <a:off x="793750" y="522288"/>
              <a:ext cx="387350" cy="384175"/>
            </a:xfrm>
            <a:custGeom>
              <a:avLst/>
              <a:gdLst>
                <a:gd name="T0" fmla="*/ 442 w 633"/>
                <a:gd name="T1" fmla="*/ 499 h 629"/>
                <a:gd name="T2" fmla="*/ 499 w 633"/>
                <a:gd name="T3" fmla="*/ 499 h 629"/>
                <a:gd name="T4" fmla="*/ 499 w 633"/>
                <a:gd name="T5" fmla="*/ 499 h 629"/>
                <a:gd name="T6" fmla="*/ 499 w 633"/>
                <a:gd name="T7" fmla="*/ 499 h 629"/>
                <a:gd name="T8" fmla="*/ 511 w 633"/>
                <a:gd name="T9" fmla="*/ 471 h 629"/>
                <a:gd name="T10" fmla="*/ 499 w 633"/>
                <a:gd name="T11" fmla="*/ 442 h 629"/>
                <a:gd name="T12" fmla="*/ 494 w 633"/>
                <a:gd name="T13" fmla="*/ 430 h 629"/>
                <a:gd name="T14" fmla="*/ 499 w 633"/>
                <a:gd name="T15" fmla="*/ 418 h 629"/>
                <a:gd name="T16" fmla="*/ 617 w 633"/>
                <a:gd name="T17" fmla="*/ 300 h 629"/>
                <a:gd name="T18" fmla="*/ 617 w 633"/>
                <a:gd name="T19" fmla="*/ 244 h 629"/>
                <a:gd name="T20" fmla="*/ 389 w 633"/>
                <a:gd name="T21" fmla="*/ 15 h 629"/>
                <a:gd name="T22" fmla="*/ 332 w 633"/>
                <a:gd name="T23" fmla="*/ 15 h 629"/>
                <a:gd name="T24" fmla="*/ 215 w 633"/>
                <a:gd name="T25" fmla="*/ 133 h 629"/>
                <a:gd name="T26" fmla="*/ 187 w 633"/>
                <a:gd name="T27" fmla="*/ 187 h 629"/>
                <a:gd name="T28" fmla="*/ 133 w 633"/>
                <a:gd name="T29" fmla="*/ 215 h 629"/>
                <a:gd name="T30" fmla="*/ 16 w 633"/>
                <a:gd name="T31" fmla="*/ 332 h 629"/>
                <a:gd name="T32" fmla="*/ 16 w 633"/>
                <a:gd name="T33" fmla="*/ 389 h 629"/>
                <a:gd name="T34" fmla="*/ 244 w 633"/>
                <a:gd name="T35" fmla="*/ 617 h 629"/>
                <a:gd name="T36" fmla="*/ 272 w 633"/>
                <a:gd name="T37" fmla="*/ 629 h 629"/>
                <a:gd name="T38" fmla="*/ 300 w 633"/>
                <a:gd name="T39" fmla="*/ 617 h 629"/>
                <a:gd name="T40" fmla="*/ 418 w 633"/>
                <a:gd name="T41" fmla="*/ 499 h 629"/>
                <a:gd name="T42" fmla="*/ 430 w 633"/>
                <a:gd name="T43" fmla="*/ 494 h 629"/>
                <a:gd name="T44" fmla="*/ 442 w 633"/>
                <a:gd name="T45" fmla="*/ 499 h 629"/>
                <a:gd name="T46" fmla="*/ 271 w 633"/>
                <a:gd name="T47" fmla="*/ 190 h 629"/>
                <a:gd name="T48" fmla="*/ 361 w 633"/>
                <a:gd name="T49" fmla="*/ 100 h 629"/>
                <a:gd name="T50" fmla="*/ 532 w 633"/>
                <a:gd name="T51" fmla="*/ 272 h 629"/>
                <a:gd name="T52" fmla="*/ 443 w 633"/>
                <a:gd name="T53" fmla="*/ 361 h 629"/>
                <a:gd name="T54" fmla="*/ 432 w 633"/>
                <a:gd name="T55" fmla="*/ 375 h 629"/>
                <a:gd name="T56" fmla="*/ 271 w 633"/>
                <a:gd name="T57" fmla="*/ 214 h 629"/>
                <a:gd name="T58" fmla="*/ 266 w 633"/>
                <a:gd name="T59" fmla="*/ 202 h 629"/>
                <a:gd name="T60" fmla="*/ 271 w 633"/>
                <a:gd name="T61" fmla="*/ 190 h 629"/>
                <a:gd name="T62" fmla="*/ 361 w 633"/>
                <a:gd name="T63" fmla="*/ 443 h 629"/>
                <a:gd name="T64" fmla="*/ 272 w 633"/>
                <a:gd name="T65" fmla="*/ 532 h 629"/>
                <a:gd name="T66" fmla="*/ 101 w 633"/>
                <a:gd name="T67" fmla="*/ 360 h 629"/>
                <a:gd name="T68" fmla="*/ 190 w 633"/>
                <a:gd name="T69" fmla="*/ 271 h 629"/>
                <a:gd name="T70" fmla="*/ 202 w 633"/>
                <a:gd name="T71" fmla="*/ 266 h 629"/>
                <a:gd name="T72" fmla="*/ 214 w 633"/>
                <a:gd name="T73" fmla="*/ 271 h 629"/>
                <a:gd name="T74" fmla="*/ 375 w 633"/>
                <a:gd name="T75" fmla="*/ 432 h 629"/>
                <a:gd name="T76" fmla="*/ 361 w 633"/>
                <a:gd name="T77" fmla="*/ 443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3" h="629">
                  <a:moveTo>
                    <a:pt x="442" y="499"/>
                  </a:moveTo>
                  <a:cubicBezTo>
                    <a:pt x="458" y="515"/>
                    <a:pt x="483" y="515"/>
                    <a:pt x="499" y="499"/>
                  </a:cubicBezTo>
                  <a:cubicBezTo>
                    <a:pt x="499" y="499"/>
                    <a:pt x="499" y="499"/>
                    <a:pt x="499" y="499"/>
                  </a:cubicBezTo>
                  <a:cubicBezTo>
                    <a:pt x="499" y="499"/>
                    <a:pt x="499" y="499"/>
                    <a:pt x="499" y="499"/>
                  </a:cubicBezTo>
                  <a:cubicBezTo>
                    <a:pt x="507" y="491"/>
                    <a:pt x="511" y="481"/>
                    <a:pt x="511" y="471"/>
                  </a:cubicBezTo>
                  <a:cubicBezTo>
                    <a:pt x="511" y="460"/>
                    <a:pt x="507" y="450"/>
                    <a:pt x="499" y="442"/>
                  </a:cubicBezTo>
                  <a:cubicBezTo>
                    <a:pt x="495" y="438"/>
                    <a:pt x="494" y="433"/>
                    <a:pt x="494" y="430"/>
                  </a:cubicBezTo>
                  <a:cubicBezTo>
                    <a:pt x="494" y="427"/>
                    <a:pt x="495" y="422"/>
                    <a:pt x="499" y="418"/>
                  </a:cubicBezTo>
                  <a:cubicBezTo>
                    <a:pt x="617" y="300"/>
                    <a:pt x="617" y="300"/>
                    <a:pt x="617" y="300"/>
                  </a:cubicBezTo>
                  <a:cubicBezTo>
                    <a:pt x="633" y="284"/>
                    <a:pt x="633" y="259"/>
                    <a:pt x="617" y="244"/>
                  </a:cubicBezTo>
                  <a:cubicBezTo>
                    <a:pt x="389" y="15"/>
                    <a:pt x="389" y="15"/>
                    <a:pt x="389" y="15"/>
                  </a:cubicBezTo>
                  <a:cubicBezTo>
                    <a:pt x="373" y="0"/>
                    <a:pt x="348" y="0"/>
                    <a:pt x="332" y="15"/>
                  </a:cubicBezTo>
                  <a:cubicBezTo>
                    <a:pt x="215" y="133"/>
                    <a:pt x="215" y="133"/>
                    <a:pt x="215" y="133"/>
                  </a:cubicBezTo>
                  <a:cubicBezTo>
                    <a:pt x="200" y="148"/>
                    <a:pt x="190" y="167"/>
                    <a:pt x="187" y="187"/>
                  </a:cubicBezTo>
                  <a:cubicBezTo>
                    <a:pt x="167" y="190"/>
                    <a:pt x="148" y="200"/>
                    <a:pt x="133" y="215"/>
                  </a:cubicBezTo>
                  <a:cubicBezTo>
                    <a:pt x="16" y="332"/>
                    <a:pt x="16" y="332"/>
                    <a:pt x="16" y="332"/>
                  </a:cubicBezTo>
                  <a:cubicBezTo>
                    <a:pt x="0" y="348"/>
                    <a:pt x="0" y="373"/>
                    <a:pt x="16" y="389"/>
                  </a:cubicBezTo>
                  <a:cubicBezTo>
                    <a:pt x="244" y="617"/>
                    <a:pt x="244" y="617"/>
                    <a:pt x="244" y="617"/>
                  </a:cubicBezTo>
                  <a:cubicBezTo>
                    <a:pt x="252" y="625"/>
                    <a:pt x="262" y="629"/>
                    <a:pt x="272" y="629"/>
                  </a:cubicBezTo>
                  <a:cubicBezTo>
                    <a:pt x="282" y="629"/>
                    <a:pt x="293" y="625"/>
                    <a:pt x="300" y="617"/>
                  </a:cubicBezTo>
                  <a:cubicBezTo>
                    <a:pt x="418" y="499"/>
                    <a:pt x="418" y="499"/>
                    <a:pt x="418" y="499"/>
                  </a:cubicBezTo>
                  <a:cubicBezTo>
                    <a:pt x="422" y="495"/>
                    <a:pt x="427" y="494"/>
                    <a:pt x="430" y="494"/>
                  </a:cubicBezTo>
                  <a:cubicBezTo>
                    <a:pt x="433" y="494"/>
                    <a:pt x="438" y="495"/>
                    <a:pt x="442" y="499"/>
                  </a:cubicBezTo>
                  <a:moveTo>
                    <a:pt x="271" y="190"/>
                  </a:moveTo>
                  <a:cubicBezTo>
                    <a:pt x="361" y="100"/>
                    <a:pt x="361" y="100"/>
                    <a:pt x="361" y="100"/>
                  </a:cubicBezTo>
                  <a:cubicBezTo>
                    <a:pt x="532" y="272"/>
                    <a:pt x="532" y="272"/>
                    <a:pt x="532" y="272"/>
                  </a:cubicBezTo>
                  <a:cubicBezTo>
                    <a:pt x="443" y="361"/>
                    <a:pt x="443" y="361"/>
                    <a:pt x="443" y="361"/>
                  </a:cubicBezTo>
                  <a:cubicBezTo>
                    <a:pt x="439" y="365"/>
                    <a:pt x="435" y="370"/>
                    <a:pt x="432" y="375"/>
                  </a:cubicBezTo>
                  <a:cubicBezTo>
                    <a:pt x="271" y="214"/>
                    <a:pt x="271" y="214"/>
                    <a:pt x="271" y="214"/>
                  </a:cubicBezTo>
                  <a:cubicBezTo>
                    <a:pt x="267" y="210"/>
                    <a:pt x="266" y="205"/>
                    <a:pt x="266" y="202"/>
                  </a:cubicBezTo>
                  <a:cubicBezTo>
                    <a:pt x="266" y="199"/>
                    <a:pt x="267" y="194"/>
                    <a:pt x="271" y="190"/>
                  </a:cubicBezTo>
                  <a:moveTo>
                    <a:pt x="361" y="443"/>
                  </a:moveTo>
                  <a:cubicBezTo>
                    <a:pt x="272" y="532"/>
                    <a:pt x="272" y="532"/>
                    <a:pt x="272" y="532"/>
                  </a:cubicBezTo>
                  <a:cubicBezTo>
                    <a:pt x="101" y="360"/>
                    <a:pt x="101" y="360"/>
                    <a:pt x="101" y="360"/>
                  </a:cubicBezTo>
                  <a:cubicBezTo>
                    <a:pt x="190" y="271"/>
                    <a:pt x="190" y="271"/>
                    <a:pt x="190" y="271"/>
                  </a:cubicBezTo>
                  <a:cubicBezTo>
                    <a:pt x="194" y="267"/>
                    <a:pt x="199" y="266"/>
                    <a:pt x="202" y="266"/>
                  </a:cubicBezTo>
                  <a:cubicBezTo>
                    <a:pt x="205" y="266"/>
                    <a:pt x="210" y="267"/>
                    <a:pt x="214" y="271"/>
                  </a:cubicBezTo>
                  <a:cubicBezTo>
                    <a:pt x="375" y="432"/>
                    <a:pt x="375" y="432"/>
                    <a:pt x="375" y="432"/>
                  </a:cubicBezTo>
                  <a:cubicBezTo>
                    <a:pt x="370" y="435"/>
                    <a:pt x="365" y="439"/>
                    <a:pt x="361" y="4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15" name="Freeform 11"/>
            <p:cNvSpPr>
              <a:spLocks/>
            </p:cNvSpPr>
            <p:nvPr/>
          </p:nvSpPr>
          <p:spPr bwMode="auto">
            <a:xfrm>
              <a:off x="1558925" y="722313"/>
              <a:ext cx="136525" cy="136525"/>
            </a:xfrm>
            <a:custGeom>
              <a:avLst/>
              <a:gdLst>
                <a:gd name="T0" fmla="*/ 40 w 224"/>
                <a:gd name="T1" fmla="*/ 152 h 224"/>
                <a:gd name="T2" fmla="*/ 72 w 224"/>
                <a:gd name="T3" fmla="*/ 152 h 224"/>
                <a:gd name="T4" fmla="*/ 72 w 224"/>
                <a:gd name="T5" fmla="*/ 184 h 224"/>
                <a:gd name="T6" fmla="*/ 112 w 224"/>
                <a:gd name="T7" fmla="*/ 224 h 224"/>
                <a:gd name="T8" fmla="*/ 152 w 224"/>
                <a:gd name="T9" fmla="*/ 184 h 224"/>
                <a:gd name="T10" fmla="*/ 152 w 224"/>
                <a:gd name="T11" fmla="*/ 152 h 224"/>
                <a:gd name="T12" fmla="*/ 184 w 224"/>
                <a:gd name="T13" fmla="*/ 152 h 224"/>
                <a:gd name="T14" fmla="*/ 224 w 224"/>
                <a:gd name="T15" fmla="*/ 112 h 224"/>
                <a:gd name="T16" fmla="*/ 184 w 224"/>
                <a:gd name="T17" fmla="*/ 72 h 224"/>
                <a:gd name="T18" fmla="*/ 152 w 224"/>
                <a:gd name="T19" fmla="*/ 72 h 224"/>
                <a:gd name="T20" fmla="*/ 152 w 224"/>
                <a:gd name="T21" fmla="*/ 40 h 224"/>
                <a:gd name="T22" fmla="*/ 112 w 224"/>
                <a:gd name="T23" fmla="*/ 0 h 224"/>
                <a:gd name="T24" fmla="*/ 72 w 224"/>
                <a:gd name="T25" fmla="*/ 40 h 224"/>
                <a:gd name="T26" fmla="*/ 72 w 224"/>
                <a:gd name="T27" fmla="*/ 72 h 224"/>
                <a:gd name="T28" fmla="*/ 40 w 224"/>
                <a:gd name="T29" fmla="*/ 72 h 224"/>
                <a:gd name="T30" fmla="*/ 0 w 224"/>
                <a:gd name="T31" fmla="*/ 112 h 224"/>
                <a:gd name="T32" fmla="*/ 40 w 224"/>
                <a:gd name="T33" fmla="*/ 15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224">
                  <a:moveTo>
                    <a:pt x="40" y="152"/>
                  </a:moveTo>
                  <a:cubicBezTo>
                    <a:pt x="72" y="152"/>
                    <a:pt x="72" y="152"/>
                    <a:pt x="72" y="152"/>
                  </a:cubicBezTo>
                  <a:cubicBezTo>
                    <a:pt x="72" y="184"/>
                    <a:pt x="72" y="184"/>
                    <a:pt x="72" y="184"/>
                  </a:cubicBezTo>
                  <a:cubicBezTo>
                    <a:pt x="72" y="206"/>
                    <a:pt x="90" y="224"/>
                    <a:pt x="112" y="224"/>
                  </a:cubicBezTo>
                  <a:cubicBezTo>
                    <a:pt x="134" y="224"/>
                    <a:pt x="152" y="206"/>
                    <a:pt x="152" y="184"/>
                  </a:cubicBezTo>
                  <a:cubicBezTo>
                    <a:pt x="152" y="152"/>
                    <a:pt x="152" y="152"/>
                    <a:pt x="152" y="152"/>
                  </a:cubicBezTo>
                  <a:cubicBezTo>
                    <a:pt x="184" y="152"/>
                    <a:pt x="184" y="152"/>
                    <a:pt x="184" y="152"/>
                  </a:cubicBezTo>
                  <a:cubicBezTo>
                    <a:pt x="207" y="152"/>
                    <a:pt x="224" y="134"/>
                    <a:pt x="224" y="112"/>
                  </a:cubicBezTo>
                  <a:cubicBezTo>
                    <a:pt x="224" y="90"/>
                    <a:pt x="207" y="72"/>
                    <a:pt x="184" y="72"/>
                  </a:cubicBezTo>
                  <a:cubicBezTo>
                    <a:pt x="152" y="72"/>
                    <a:pt x="152" y="72"/>
                    <a:pt x="152" y="72"/>
                  </a:cubicBezTo>
                  <a:cubicBezTo>
                    <a:pt x="152" y="40"/>
                    <a:pt x="152" y="40"/>
                    <a:pt x="152" y="40"/>
                  </a:cubicBezTo>
                  <a:cubicBezTo>
                    <a:pt x="152" y="17"/>
                    <a:pt x="134" y="0"/>
                    <a:pt x="112" y="0"/>
                  </a:cubicBezTo>
                  <a:cubicBezTo>
                    <a:pt x="90" y="0"/>
                    <a:pt x="72" y="17"/>
                    <a:pt x="72" y="40"/>
                  </a:cubicBezTo>
                  <a:cubicBezTo>
                    <a:pt x="72" y="72"/>
                    <a:pt x="72" y="72"/>
                    <a:pt x="72" y="72"/>
                  </a:cubicBezTo>
                  <a:cubicBezTo>
                    <a:pt x="40" y="72"/>
                    <a:pt x="40" y="72"/>
                    <a:pt x="40" y="72"/>
                  </a:cubicBezTo>
                  <a:cubicBezTo>
                    <a:pt x="18" y="72"/>
                    <a:pt x="0" y="90"/>
                    <a:pt x="0" y="112"/>
                  </a:cubicBezTo>
                  <a:cubicBezTo>
                    <a:pt x="0" y="134"/>
                    <a:pt x="18" y="152"/>
                    <a:pt x="40" y="1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16" name="Freeform 12"/>
            <p:cNvSpPr>
              <a:spLocks noEditPoints="1"/>
            </p:cNvSpPr>
            <p:nvPr/>
          </p:nvSpPr>
          <p:spPr bwMode="auto">
            <a:xfrm>
              <a:off x="1905000" y="639763"/>
              <a:ext cx="142875" cy="141288"/>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16 w 232"/>
                <a:gd name="T11" fmla="*/ 152 h 232"/>
                <a:gd name="T12" fmla="*/ 80 w 232"/>
                <a:gd name="T13" fmla="*/ 116 h 232"/>
                <a:gd name="T14" fmla="*/ 116 w 232"/>
                <a:gd name="T15" fmla="*/ 80 h 232"/>
                <a:gd name="T16" fmla="*/ 152 w 232"/>
                <a:gd name="T17" fmla="*/ 116 h 232"/>
                <a:gd name="T18" fmla="*/ 116 w 232"/>
                <a:gd name="T19" fmla="*/ 15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moveTo>
                    <a:pt x="116" y="152"/>
                  </a:moveTo>
                  <a:cubicBezTo>
                    <a:pt x="96" y="152"/>
                    <a:pt x="80" y="136"/>
                    <a:pt x="80" y="116"/>
                  </a:cubicBezTo>
                  <a:cubicBezTo>
                    <a:pt x="80" y="96"/>
                    <a:pt x="96" y="80"/>
                    <a:pt x="116" y="80"/>
                  </a:cubicBezTo>
                  <a:cubicBezTo>
                    <a:pt x="136" y="80"/>
                    <a:pt x="152" y="96"/>
                    <a:pt x="152" y="116"/>
                  </a:cubicBezTo>
                  <a:cubicBezTo>
                    <a:pt x="152" y="136"/>
                    <a:pt x="136" y="152"/>
                    <a:pt x="116" y="1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17" name="Freeform 13"/>
            <p:cNvSpPr>
              <a:spLocks/>
            </p:cNvSpPr>
            <p:nvPr/>
          </p:nvSpPr>
          <p:spPr bwMode="auto">
            <a:xfrm>
              <a:off x="1470025" y="522288"/>
              <a:ext cx="93663" cy="182563"/>
            </a:xfrm>
            <a:custGeom>
              <a:avLst/>
              <a:gdLst>
                <a:gd name="T0" fmla="*/ 72 w 154"/>
                <a:gd name="T1" fmla="*/ 140 h 299"/>
                <a:gd name="T2" fmla="*/ 74 w 154"/>
                <a:gd name="T3" fmla="*/ 139 h 299"/>
                <a:gd name="T4" fmla="*/ 74 w 154"/>
                <a:gd name="T5" fmla="*/ 259 h 299"/>
                <a:gd name="T6" fmla="*/ 114 w 154"/>
                <a:gd name="T7" fmla="*/ 299 h 299"/>
                <a:gd name="T8" fmla="*/ 154 w 154"/>
                <a:gd name="T9" fmla="*/ 259 h 299"/>
                <a:gd name="T10" fmla="*/ 154 w 154"/>
                <a:gd name="T11" fmla="*/ 43 h 299"/>
                <a:gd name="T12" fmla="*/ 129 w 154"/>
                <a:gd name="T13" fmla="*/ 6 h 299"/>
                <a:gd name="T14" fmla="*/ 86 w 154"/>
                <a:gd name="T15" fmla="*/ 14 h 299"/>
                <a:gd name="T16" fmla="*/ 16 w 154"/>
                <a:gd name="T17" fmla="*/ 84 h 299"/>
                <a:gd name="T18" fmla="*/ 16 w 154"/>
                <a:gd name="T19" fmla="*/ 140 h 299"/>
                <a:gd name="T20" fmla="*/ 72 w 154"/>
                <a:gd name="T21" fmla="*/ 14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99">
                  <a:moveTo>
                    <a:pt x="72" y="140"/>
                  </a:moveTo>
                  <a:cubicBezTo>
                    <a:pt x="74" y="139"/>
                    <a:pt x="74" y="139"/>
                    <a:pt x="74" y="139"/>
                  </a:cubicBezTo>
                  <a:cubicBezTo>
                    <a:pt x="74" y="259"/>
                    <a:pt x="74" y="259"/>
                    <a:pt x="74" y="259"/>
                  </a:cubicBezTo>
                  <a:cubicBezTo>
                    <a:pt x="74" y="281"/>
                    <a:pt x="92" y="299"/>
                    <a:pt x="114" y="299"/>
                  </a:cubicBezTo>
                  <a:cubicBezTo>
                    <a:pt x="136" y="299"/>
                    <a:pt x="154" y="281"/>
                    <a:pt x="154" y="259"/>
                  </a:cubicBezTo>
                  <a:cubicBezTo>
                    <a:pt x="154" y="43"/>
                    <a:pt x="154" y="43"/>
                    <a:pt x="154" y="43"/>
                  </a:cubicBezTo>
                  <a:cubicBezTo>
                    <a:pt x="154" y="27"/>
                    <a:pt x="144" y="12"/>
                    <a:pt x="129" y="6"/>
                  </a:cubicBezTo>
                  <a:cubicBezTo>
                    <a:pt x="114" y="0"/>
                    <a:pt x="97" y="3"/>
                    <a:pt x="86" y="14"/>
                  </a:cubicBezTo>
                  <a:cubicBezTo>
                    <a:pt x="16" y="84"/>
                    <a:pt x="16" y="84"/>
                    <a:pt x="16" y="84"/>
                  </a:cubicBezTo>
                  <a:cubicBezTo>
                    <a:pt x="0" y="99"/>
                    <a:pt x="0" y="124"/>
                    <a:pt x="16" y="140"/>
                  </a:cubicBezTo>
                  <a:cubicBezTo>
                    <a:pt x="31" y="156"/>
                    <a:pt x="57" y="156"/>
                    <a:pt x="72"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18" name="Freeform 14"/>
            <p:cNvSpPr>
              <a:spLocks noEditPoints="1"/>
            </p:cNvSpPr>
            <p:nvPr/>
          </p:nvSpPr>
          <p:spPr bwMode="auto">
            <a:xfrm>
              <a:off x="1217613" y="604838"/>
              <a:ext cx="249238" cy="249238"/>
            </a:xfrm>
            <a:custGeom>
              <a:avLst/>
              <a:gdLst>
                <a:gd name="T0" fmla="*/ 204 w 408"/>
                <a:gd name="T1" fmla="*/ 408 h 408"/>
                <a:gd name="T2" fmla="*/ 408 w 408"/>
                <a:gd name="T3" fmla="*/ 204 h 408"/>
                <a:gd name="T4" fmla="*/ 204 w 408"/>
                <a:gd name="T5" fmla="*/ 0 h 408"/>
                <a:gd name="T6" fmla="*/ 0 w 408"/>
                <a:gd name="T7" fmla="*/ 204 h 408"/>
                <a:gd name="T8" fmla="*/ 204 w 408"/>
                <a:gd name="T9" fmla="*/ 408 h 408"/>
                <a:gd name="T10" fmla="*/ 204 w 408"/>
                <a:gd name="T11" fmla="*/ 80 h 408"/>
                <a:gd name="T12" fmla="*/ 328 w 408"/>
                <a:gd name="T13" fmla="*/ 204 h 408"/>
                <a:gd name="T14" fmla="*/ 204 w 408"/>
                <a:gd name="T15" fmla="*/ 328 h 408"/>
                <a:gd name="T16" fmla="*/ 80 w 408"/>
                <a:gd name="T17" fmla="*/ 204 h 408"/>
                <a:gd name="T18" fmla="*/ 204 w 408"/>
                <a:gd name="T19" fmla="*/ 8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8" h="408">
                  <a:moveTo>
                    <a:pt x="204" y="408"/>
                  </a:moveTo>
                  <a:cubicBezTo>
                    <a:pt x="317" y="408"/>
                    <a:pt x="408" y="317"/>
                    <a:pt x="408" y="204"/>
                  </a:cubicBezTo>
                  <a:cubicBezTo>
                    <a:pt x="408" y="91"/>
                    <a:pt x="317" y="0"/>
                    <a:pt x="204" y="0"/>
                  </a:cubicBezTo>
                  <a:cubicBezTo>
                    <a:pt x="91" y="0"/>
                    <a:pt x="0" y="91"/>
                    <a:pt x="0" y="204"/>
                  </a:cubicBezTo>
                  <a:cubicBezTo>
                    <a:pt x="0" y="317"/>
                    <a:pt x="91" y="408"/>
                    <a:pt x="204" y="408"/>
                  </a:cubicBezTo>
                  <a:moveTo>
                    <a:pt x="204" y="80"/>
                  </a:moveTo>
                  <a:cubicBezTo>
                    <a:pt x="272" y="80"/>
                    <a:pt x="328" y="135"/>
                    <a:pt x="328" y="204"/>
                  </a:cubicBezTo>
                  <a:cubicBezTo>
                    <a:pt x="328" y="272"/>
                    <a:pt x="272" y="328"/>
                    <a:pt x="204" y="328"/>
                  </a:cubicBezTo>
                  <a:cubicBezTo>
                    <a:pt x="135" y="328"/>
                    <a:pt x="80" y="272"/>
                    <a:pt x="80" y="204"/>
                  </a:cubicBezTo>
                  <a:cubicBezTo>
                    <a:pt x="80" y="135"/>
                    <a:pt x="135" y="80"/>
                    <a:pt x="204" y="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19" name="Freeform 15"/>
            <p:cNvSpPr>
              <a:spLocks/>
            </p:cNvSpPr>
            <p:nvPr/>
          </p:nvSpPr>
          <p:spPr bwMode="auto">
            <a:xfrm>
              <a:off x="1317625" y="660400"/>
              <a:ext cx="63500" cy="93663"/>
            </a:xfrm>
            <a:custGeom>
              <a:avLst/>
              <a:gdLst>
                <a:gd name="T0" fmla="*/ 40 w 105"/>
                <a:gd name="T1" fmla="*/ 153 h 153"/>
                <a:gd name="T2" fmla="*/ 65 w 105"/>
                <a:gd name="T3" fmla="*/ 153 h 153"/>
                <a:gd name="T4" fmla="*/ 105 w 105"/>
                <a:gd name="T5" fmla="*/ 113 h 153"/>
                <a:gd name="T6" fmla="*/ 80 w 105"/>
                <a:gd name="T7" fmla="*/ 76 h 153"/>
                <a:gd name="T8" fmla="*/ 80 w 105"/>
                <a:gd name="T9" fmla="*/ 40 h 153"/>
                <a:gd name="T10" fmla="*/ 40 w 105"/>
                <a:gd name="T11" fmla="*/ 0 h 153"/>
                <a:gd name="T12" fmla="*/ 0 w 105"/>
                <a:gd name="T13" fmla="*/ 40 h 153"/>
                <a:gd name="T14" fmla="*/ 0 w 105"/>
                <a:gd name="T15" fmla="*/ 113 h 153"/>
                <a:gd name="T16" fmla="*/ 40 w 105"/>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53">
                  <a:moveTo>
                    <a:pt x="40" y="153"/>
                  </a:moveTo>
                  <a:cubicBezTo>
                    <a:pt x="65" y="153"/>
                    <a:pt x="65" y="153"/>
                    <a:pt x="65" y="153"/>
                  </a:cubicBezTo>
                  <a:cubicBezTo>
                    <a:pt x="88" y="153"/>
                    <a:pt x="105" y="135"/>
                    <a:pt x="105" y="113"/>
                  </a:cubicBezTo>
                  <a:cubicBezTo>
                    <a:pt x="105" y="96"/>
                    <a:pt x="95" y="81"/>
                    <a:pt x="80" y="76"/>
                  </a:cubicBezTo>
                  <a:cubicBezTo>
                    <a:pt x="80" y="40"/>
                    <a:pt x="80" y="40"/>
                    <a:pt x="80" y="40"/>
                  </a:cubicBezTo>
                  <a:cubicBezTo>
                    <a:pt x="80" y="18"/>
                    <a:pt x="62" y="0"/>
                    <a:pt x="40" y="0"/>
                  </a:cubicBezTo>
                  <a:cubicBezTo>
                    <a:pt x="18" y="0"/>
                    <a:pt x="0" y="18"/>
                    <a:pt x="0" y="40"/>
                  </a:cubicBezTo>
                  <a:cubicBezTo>
                    <a:pt x="0" y="113"/>
                    <a:pt x="0" y="113"/>
                    <a:pt x="0" y="113"/>
                  </a:cubicBezTo>
                  <a:cubicBezTo>
                    <a:pt x="0" y="135"/>
                    <a:pt x="18" y="153"/>
                    <a:pt x="40"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20" name="Freeform 16"/>
            <p:cNvSpPr>
              <a:spLocks/>
            </p:cNvSpPr>
            <p:nvPr/>
          </p:nvSpPr>
          <p:spPr bwMode="auto">
            <a:xfrm>
              <a:off x="1771650" y="1004888"/>
              <a:ext cx="95250" cy="236538"/>
            </a:xfrm>
            <a:custGeom>
              <a:avLst/>
              <a:gdLst>
                <a:gd name="T0" fmla="*/ 29 w 156"/>
                <a:gd name="T1" fmla="*/ 385 h 388"/>
                <a:gd name="T2" fmla="*/ 45 w 156"/>
                <a:gd name="T3" fmla="*/ 388 h 388"/>
                <a:gd name="T4" fmla="*/ 82 w 156"/>
                <a:gd name="T5" fmla="*/ 364 h 388"/>
                <a:gd name="T6" fmla="*/ 155 w 156"/>
                <a:gd name="T7" fmla="*/ 39 h 388"/>
                <a:gd name="T8" fmla="*/ 115 w 156"/>
                <a:gd name="T9" fmla="*/ 0 h 388"/>
                <a:gd name="T10" fmla="*/ 114 w 156"/>
                <a:gd name="T11" fmla="*/ 0 h 388"/>
                <a:gd name="T12" fmla="*/ 75 w 156"/>
                <a:gd name="T13" fmla="*/ 41 h 388"/>
                <a:gd name="T14" fmla="*/ 9 w 156"/>
                <a:gd name="T15" fmla="*/ 332 h 388"/>
                <a:gd name="T16" fmla="*/ 29 w 156"/>
                <a:gd name="T17" fmla="*/ 38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88">
                  <a:moveTo>
                    <a:pt x="29" y="385"/>
                  </a:moveTo>
                  <a:cubicBezTo>
                    <a:pt x="34" y="387"/>
                    <a:pt x="40" y="388"/>
                    <a:pt x="45" y="388"/>
                  </a:cubicBezTo>
                  <a:cubicBezTo>
                    <a:pt x="61" y="388"/>
                    <a:pt x="75" y="379"/>
                    <a:pt x="82" y="364"/>
                  </a:cubicBezTo>
                  <a:cubicBezTo>
                    <a:pt x="131" y="252"/>
                    <a:pt x="156" y="140"/>
                    <a:pt x="155" y="39"/>
                  </a:cubicBezTo>
                  <a:cubicBezTo>
                    <a:pt x="154" y="17"/>
                    <a:pt x="136" y="0"/>
                    <a:pt x="115" y="0"/>
                  </a:cubicBezTo>
                  <a:cubicBezTo>
                    <a:pt x="114" y="0"/>
                    <a:pt x="114" y="0"/>
                    <a:pt x="114" y="0"/>
                  </a:cubicBezTo>
                  <a:cubicBezTo>
                    <a:pt x="92" y="0"/>
                    <a:pt x="74" y="18"/>
                    <a:pt x="75" y="41"/>
                  </a:cubicBezTo>
                  <a:cubicBezTo>
                    <a:pt x="76" y="130"/>
                    <a:pt x="53" y="231"/>
                    <a:pt x="9" y="332"/>
                  </a:cubicBezTo>
                  <a:cubicBezTo>
                    <a:pt x="0" y="352"/>
                    <a:pt x="9" y="376"/>
                    <a:pt x="29" y="3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21" name="Freeform 17"/>
            <p:cNvSpPr>
              <a:spLocks/>
            </p:cNvSpPr>
            <p:nvPr/>
          </p:nvSpPr>
          <p:spPr bwMode="auto">
            <a:xfrm>
              <a:off x="1733550" y="1262063"/>
              <a:ext cx="55563" cy="53975"/>
            </a:xfrm>
            <a:custGeom>
              <a:avLst/>
              <a:gdLst>
                <a:gd name="T0" fmla="*/ 12 w 92"/>
                <a:gd name="T1" fmla="*/ 25 h 87"/>
                <a:gd name="T2" fmla="*/ 12 w 92"/>
                <a:gd name="T3" fmla="*/ 26 h 87"/>
                <a:gd name="T4" fmla="*/ 25 w 92"/>
                <a:gd name="T5" fmla="*/ 81 h 87"/>
                <a:gd name="T6" fmla="*/ 46 w 92"/>
                <a:gd name="T7" fmla="*/ 87 h 87"/>
                <a:gd name="T8" fmla="*/ 80 w 92"/>
                <a:gd name="T9" fmla="*/ 67 h 87"/>
                <a:gd name="T10" fmla="*/ 81 w 92"/>
                <a:gd name="T11" fmla="*/ 66 h 87"/>
                <a:gd name="T12" fmla="*/ 67 w 92"/>
                <a:gd name="T13" fmla="*/ 11 h 87"/>
                <a:gd name="T14" fmla="*/ 12 w 92"/>
                <a:gd name="T15" fmla="*/ 25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7">
                  <a:moveTo>
                    <a:pt x="12" y="25"/>
                  </a:moveTo>
                  <a:cubicBezTo>
                    <a:pt x="12" y="26"/>
                    <a:pt x="12" y="26"/>
                    <a:pt x="12" y="26"/>
                  </a:cubicBezTo>
                  <a:cubicBezTo>
                    <a:pt x="0" y="45"/>
                    <a:pt x="6" y="69"/>
                    <a:pt x="25" y="81"/>
                  </a:cubicBezTo>
                  <a:cubicBezTo>
                    <a:pt x="32" y="85"/>
                    <a:pt x="39" y="87"/>
                    <a:pt x="46" y="87"/>
                  </a:cubicBezTo>
                  <a:cubicBezTo>
                    <a:pt x="59" y="87"/>
                    <a:pt x="73" y="80"/>
                    <a:pt x="80" y="67"/>
                  </a:cubicBezTo>
                  <a:cubicBezTo>
                    <a:pt x="81" y="66"/>
                    <a:pt x="81" y="66"/>
                    <a:pt x="81" y="66"/>
                  </a:cubicBezTo>
                  <a:cubicBezTo>
                    <a:pt x="92" y="47"/>
                    <a:pt x="86" y="23"/>
                    <a:pt x="67" y="11"/>
                  </a:cubicBezTo>
                  <a:cubicBezTo>
                    <a:pt x="48" y="0"/>
                    <a:pt x="24" y="6"/>
                    <a:pt x="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122" name="Group 121"/>
          <p:cNvGrpSpPr/>
          <p:nvPr/>
        </p:nvGrpSpPr>
        <p:grpSpPr>
          <a:xfrm>
            <a:off x="2695288" y="1711680"/>
            <a:ext cx="311194" cy="311194"/>
            <a:chOff x="2897188" y="561975"/>
            <a:chExt cx="1173162" cy="1173163"/>
          </a:xfrm>
          <a:solidFill>
            <a:schemeClr val="bg1"/>
          </a:solidFill>
        </p:grpSpPr>
        <p:sp>
          <p:nvSpPr>
            <p:cNvPr id="123" name="Freeform 21"/>
            <p:cNvSpPr>
              <a:spLocks noEditPoints="1"/>
            </p:cNvSpPr>
            <p:nvPr/>
          </p:nvSpPr>
          <p:spPr bwMode="auto">
            <a:xfrm>
              <a:off x="2897188" y="914400"/>
              <a:ext cx="606425" cy="820738"/>
            </a:xfrm>
            <a:custGeom>
              <a:avLst/>
              <a:gdLst>
                <a:gd name="T0" fmla="*/ 0 w 992"/>
                <a:gd name="T1" fmla="*/ 1312 h 1344"/>
                <a:gd name="T2" fmla="*/ 32 w 992"/>
                <a:gd name="T3" fmla="*/ 1344 h 1344"/>
                <a:gd name="T4" fmla="*/ 32 w 992"/>
                <a:gd name="T5" fmla="*/ 1344 h 1344"/>
                <a:gd name="T6" fmla="*/ 384 w 992"/>
                <a:gd name="T7" fmla="*/ 1344 h 1344"/>
                <a:gd name="T8" fmla="*/ 416 w 992"/>
                <a:gd name="T9" fmla="*/ 1312 h 1344"/>
                <a:gd name="T10" fmla="*/ 416 w 992"/>
                <a:gd name="T11" fmla="*/ 1312 h 1344"/>
                <a:gd name="T12" fmla="*/ 416 w 992"/>
                <a:gd name="T13" fmla="*/ 1088 h 1344"/>
                <a:gd name="T14" fmla="*/ 832 w 992"/>
                <a:gd name="T15" fmla="*/ 1088 h 1344"/>
                <a:gd name="T16" fmla="*/ 864 w 992"/>
                <a:gd name="T17" fmla="*/ 1056 h 1344"/>
                <a:gd name="T18" fmla="*/ 864 w 992"/>
                <a:gd name="T19" fmla="*/ 1056 h 1344"/>
                <a:gd name="T20" fmla="*/ 864 w 992"/>
                <a:gd name="T21" fmla="*/ 832 h 1344"/>
                <a:gd name="T22" fmla="*/ 960 w 992"/>
                <a:gd name="T23" fmla="*/ 832 h 1344"/>
                <a:gd name="T24" fmla="*/ 992 w 992"/>
                <a:gd name="T25" fmla="*/ 800 h 1344"/>
                <a:gd name="T26" fmla="*/ 987 w 992"/>
                <a:gd name="T27" fmla="*/ 782 h 1344"/>
                <a:gd name="T28" fmla="*/ 864 w 992"/>
                <a:gd name="T29" fmla="*/ 598 h 1344"/>
                <a:gd name="T30" fmla="*/ 864 w 992"/>
                <a:gd name="T31" fmla="*/ 432 h 1344"/>
                <a:gd name="T32" fmla="*/ 432 w 992"/>
                <a:gd name="T33" fmla="*/ 0 h 1344"/>
                <a:gd name="T34" fmla="*/ 0 w 992"/>
                <a:gd name="T35" fmla="*/ 432 h 1344"/>
                <a:gd name="T36" fmla="*/ 0 w 992"/>
                <a:gd name="T37" fmla="*/ 1312 h 1344"/>
                <a:gd name="T38" fmla="*/ 64 w 992"/>
                <a:gd name="T39" fmla="*/ 432 h 1344"/>
                <a:gd name="T40" fmla="*/ 432 w 992"/>
                <a:gd name="T41" fmla="*/ 64 h 1344"/>
                <a:gd name="T42" fmla="*/ 800 w 992"/>
                <a:gd name="T43" fmla="*/ 432 h 1344"/>
                <a:gd name="T44" fmla="*/ 800 w 992"/>
                <a:gd name="T45" fmla="*/ 608 h 1344"/>
                <a:gd name="T46" fmla="*/ 805 w 992"/>
                <a:gd name="T47" fmla="*/ 625 h 1344"/>
                <a:gd name="T48" fmla="*/ 900 w 992"/>
                <a:gd name="T49" fmla="*/ 768 h 1344"/>
                <a:gd name="T50" fmla="*/ 832 w 992"/>
                <a:gd name="T51" fmla="*/ 768 h 1344"/>
                <a:gd name="T52" fmla="*/ 800 w 992"/>
                <a:gd name="T53" fmla="*/ 800 h 1344"/>
                <a:gd name="T54" fmla="*/ 800 w 992"/>
                <a:gd name="T55" fmla="*/ 800 h 1344"/>
                <a:gd name="T56" fmla="*/ 800 w 992"/>
                <a:gd name="T57" fmla="*/ 1024 h 1344"/>
                <a:gd name="T58" fmla="*/ 384 w 992"/>
                <a:gd name="T59" fmla="*/ 1024 h 1344"/>
                <a:gd name="T60" fmla="*/ 352 w 992"/>
                <a:gd name="T61" fmla="*/ 1056 h 1344"/>
                <a:gd name="T62" fmla="*/ 352 w 992"/>
                <a:gd name="T63" fmla="*/ 1056 h 1344"/>
                <a:gd name="T64" fmla="*/ 352 w 992"/>
                <a:gd name="T65" fmla="*/ 1280 h 1344"/>
                <a:gd name="T66" fmla="*/ 64 w 992"/>
                <a:gd name="T67" fmla="*/ 1280 h 1344"/>
                <a:gd name="T68" fmla="*/ 64 w 992"/>
                <a:gd name="T69" fmla="*/ 43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2" h="1344">
                  <a:moveTo>
                    <a:pt x="0" y="1312"/>
                  </a:moveTo>
                  <a:cubicBezTo>
                    <a:pt x="0" y="1329"/>
                    <a:pt x="14" y="1344"/>
                    <a:pt x="32" y="1344"/>
                  </a:cubicBezTo>
                  <a:cubicBezTo>
                    <a:pt x="32" y="1344"/>
                    <a:pt x="32" y="1344"/>
                    <a:pt x="32" y="1344"/>
                  </a:cubicBezTo>
                  <a:cubicBezTo>
                    <a:pt x="384" y="1344"/>
                    <a:pt x="384" y="1344"/>
                    <a:pt x="384" y="1344"/>
                  </a:cubicBezTo>
                  <a:cubicBezTo>
                    <a:pt x="402" y="1344"/>
                    <a:pt x="416" y="1329"/>
                    <a:pt x="416" y="1312"/>
                  </a:cubicBezTo>
                  <a:cubicBezTo>
                    <a:pt x="416" y="1312"/>
                    <a:pt x="416" y="1312"/>
                    <a:pt x="416" y="1312"/>
                  </a:cubicBezTo>
                  <a:cubicBezTo>
                    <a:pt x="416" y="1088"/>
                    <a:pt x="416" y="1088"/>
                    <a:pt x="416" y="1088"/>
                  </a:cubicBezTo>
                  <a:cubicBezTo>
                    <a:pt x="832" y="1088"/>
                    <a:pt x="832" y="1088"/>
                    <a:pt x="832" y="1088"/>
                  </a:cubicBezTo>
                  <a:cubicBezTo>
                    <a:pt x="850" y="1088"/>
                    <a:pt x="864" y="1073"/>
                    <a:pt x="864" y="1056"/>
                  </a:cubicBezTo>
                  <a:cubicBezTo>
                    <a:pt x="864" y="1056"/>
                    <a:pt x="864" y="1056"/>
                    <a:pt x="864" y="1056"/>
                  </a:cubicBezTo>
                  <a:cubicBezTo>
                    <a:pt x="864" y="832"/>
                    <a:pt x="864" y="832"/>
                    <a:pt x="864" y="832"/>
                  </a:cubicBezTo>
                  <a:cubicBezTo>
                    <a:pt x="960" y="832"/>
                    <a:pt x="960" y="832"/>
                    <a:pt x="960" y="832"/>
                  </a:cubicBezTo>
                  <a:cubicBezTo>
                    <a:pt x="978" y="832"/>
                    <a:pt x="992" y="817"/>
                    <a:pt x="992" y="800"/>
                  </a:cubicBezTo>
                  <a:cubicBezTo>
                    <a:pt x="992" y="793"/>
                    <a:pt x="990" y="787"/>
                    <a:pt x="987" y="782"/>
                  </a:cubicBezTo>
                  <a:cubicBezTo>
                    <a:pt x="864" y="598"/>
                    <a:pt x="864" y="598"/>
                    <a:pt x="864" y="598"/>
                  </a:cubicBezTo>
                  <a:cubicBezTo>
                    <a:pt x="864" y="432"/>
                    <a:pt x="864" y="432"/>
                    <a:pt x="864" y="432"/>
                  </a:cubicBezTo>
                  <a:cubicBezTo>
                    <a:pt x="864" y="193"/>
                    <a:pt x="671" y="0"/>
                    <a:pt x="432" y="0"/>
                  </a:cubicBezTo>
                  <a:cubicBezTo>
                    <a:pt x="193" y="0"/>
                    <a:pt x="0" y="193"/>
                    <a:pt x="0" y="432"/>
                  </a:cubicBezTo>
                  <a:lnTo>
                    <a:pt x="0" y="1312"/>
                  </a:lnTo>
                  <a:close/>
                  <a:moveTo>
                    <a:pt x="64" y="432"/>
                  </a:moveTo>
                  <a:cubicBezTo>
                    <a:pt x="64" y="228"/>
                    <a:pt x="229" y="64"/>
                    <a:pt x="432" y="64"/>
                  </a:cubicBezTo>
                  <a:cubicBezTo>
                    <a:pt x="635" y="64"/>
                    <a:pt x="800" y="228"/>
                    <a:pt x="800" y="432"/>
                  </a:cubicBezTo>
                  <a:cubicBezTo>
                    <a:pt x="800" y="608"/>
                    <a:pt x="800" y="608"/>
                    <a:pt x="800" y="608"/>
                  </a:cubicBezTo>
                  <a:cubicBezTo>
                    <a:pt x="800" y="614"/>
                    <a:pt x="802" y="620"/>
                    <a:pt x="805" y="625"/>
                  </a:cubicBezTo>
                  <a:cubicBezTo>
                    <a:pt x="900" y="768"/>
                    <a:pt x="900" y="768"/>
                    <a:pt x="900" y="768"/>
                  </a:cubicBezTo>
                  <a:cubicBezTo>
                    <a:pt x="832" y="768"/>
                    <a:pt x="832" y="768"/>
                    <a:pt x="832" y="768"/>
                  </a:cubicBezTo>
                  <a:cubicBezTo>
                    <a:pt x="814" y="768"/>
                    <a:pt x="800" y="782"/>
                    <a:pt x="800" y="800"/>
                  </a:cubicBezTo>
                  <a:cubicBezTo>
                    <a:pt x="800" y="800"/>
                    <a:pt x="800" y="800"/>
                    <a:pt x="800" y="800"/>
                  </a:cubicBezTo>
                  <a:cubicBezTo>
                    <a:pt x="800" y="1024"/>
                    <a:pt x="800" y="1024"/>
                    <a:pt x="800" y="1024"/>
                  </a:cubicBezTo>
                  <a:cubicBezTo>
                    <a:pt x="384" y="1024"/>
                    <a:pt x="384" y="1024"/>
                    <a:pt x="384" y="1024"/>
                  </a:cubicBezTo>
                  <a:cubicBezTo>
                    <a:pt x="366" y="1024"/>
                    <a:pt x="352" y="1038"/>
                    <a:pt x="352" y="1056"/>
                  </a:cubicBezTo>
                  <a:cubicBezTo>
                    <a:pt x="352" y="1056"/>
                    <a:pt x="352" y="1056"/>
                    <a:pt x="352" y="1056"/>
                  </a:cubicBezTo>
                  <a:cubicBezTo>
                    <a:pt x="352" y="1280"/>
                    <a:pt x="352" y="1280"/>
                    <a:pt x="352" y="1280"/>
                  </a:cubicBezTo>
                  <a:cubicBezTo>
                    <a:pt x="64" y="1280"/>
                    <a:pt x="64" y="1280"/>
                    <a:pt x="64" y="1280"/>
                  </a:cubicBezTo>
                  <a:lnTo>
                    <a:pt x="64"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24" name="Freeform 22"/>
            <p:cNvSpPr>
              <a:spLocks noEditPoints="1"/>
            </p:cNvSpPr>
            <p:nvPr/>
          </p:nvSpPr>
          <p:spPr bwMode="auto">
            <a:xfrm>
              <a:off x="3113088" y="1090613"/>
              <a:ext cx="117475" cy="117475"/>
            </a:xfrm>
            <a:custGeom>
              <a:avLst/>
              <a:gdLst>
                <a:gd name="T0" fmla="*/ 96 w 192"/>
                <a:gd name="T1" fmla="*/ 192 h 192"/>
                <a:gd name="T2" fmla="*/ 192 w 192"/>
                <a:gd name="T3" fmla="*/ 96 h 192"/>
                <a:gd name="T4" fmla="*/ 96 w 192"/>
                <a:gd name="T5" fmla="*/ 0 h 192"/>
                <a:gd name="T6" fmla="*/ 0 w 192"/>
                <a:gd name="T7" fmla="*/ 96 h 192"/>
                <a:gd name="T8" fmla="*/ 96 w 192"/>
                <a:gd name="T9" fmla="*/ 192 h 192"/>
                <a:gd name="T10" fmla="*/ 96 w 192"/>
                <a:gd name="T11" fmla="*/ 64 h 192"/>
                <a:gd name="T12" fmla="*/ 128 w 192"/>
                <a:gd name="T13" fmla="*/ 96 h 192"/>
                <a:gd name="T14" fmla="*/ 96 w 192"/>
                <a:gd name="T15" fmla="*/ 128 h 192"/>
                <a:gd name="T16" fmla="*/ 64 w 192"/>
                <a:gd name="T17" fmla="*/ 96 h 192"/>
                <a:gd name="T18" fmla="*/ 96 w 192"/>
                <a:gd name="T19" fmla="*/ 6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92"/>
                  </a:moveTo>
                  <a:cubicBezTo>
                    <a:pt x="149" y="192"/>
                    <a:pt x="192" y="149"/>
                    <a:pt x="192" y="96"/>
                  </a:cubicBezTo>
                  <a:cubicBezTo>
                    <a:pt x="192" y="43"/>
                    <a:pt x="149" y="0"/>
                    <a:pt x="96" y="0"/>
                  </a:cubicBezTo>
                  <a:cubicBezTo>
                    <a:pt x="43" y="0"/>
                    <a:pt x="0" y="43"/>
                    <a:pt x="0" y="96"/>
                  </a:cubicBezTo>
                  <a:cubicBezTo>
                    <a:pt x="0" y="149"/>
                    <a:pt x="43" y="192"/>
                    <a:pt x="96" y="192"/>
                  </a:cubicBezTo>
                  <a:moveTo>
                    <a:pt x="96" y="64"/>
                  </a:moveTo>
                  <a:cubicBezTo>
                    <a:pt x="114" y="64"/>
                    <a:pt x="128" y="78"/>
                    <a:pt x="128" y="96"/>
                  </a:cubicBezTo>
                  <a:cubicBezTo>
                    <a:pt x="128" y="113"/>
                    <a:pt x="114" y="128"/>
                    <a:pt x="96" y="128"/>
                  </a:cubicBezTo>
                  <a:cubicBezTo>
                    <a:pt x="78" y="128"/>
                    <a:pt x="64" y="113"/>
                    <a:pt x="64" y="96"/>
                  </a:cubicBezTo>
                  <a:cubicBezTo>
                    <a:pt x="64" y="78"/>
                    <a:pt x="78" y="64"/>
                    <a:pt x="96"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25" name="Freeform 23"/>
            <p:cNvSpPr>
              <a:spLocks noEditPoints="1"/>
            </p:cNvSpPr>
            <p:nvPr/>
          </p:nvSpPr>
          <p:spPr bwMode="auto">
            <a:xfrm>
              <a:off x="3016250" y="993775"/>
              <a:ext cx="311150" cy="309563"/>
            </a:xfrm>
            <a:custGeom>
              <a:avLst/>
              <a:gdLst>
                <a:gd name="T0" fmla="*/ 196 w 508"/>
                <a:gd name="T1" fmla="*/ 490 h 507"/>
                <a:gd name="T2" fmla="*/ 284 w 508"/>
                <a:gd name="T3" fmla="*/ 507 h 507"/>
                <a:gd name="T4" fmla="*/ 332 w 508"/>
                <a:gd name="T5" fmla="*/ 453 h 507"/>
                <a:gd name="T6" fmla="*/ 380 w 508"/>
                <a:gd name="T7" fmla="*/ 462 h 507"/>
                <a:gd name="T8" fmla="*/ 458 w 508"/>
                <a:gd name="T9" fmla="*/ 408 h 507"/>
                <a:gd name="T10" fmla="*/ 450 w 508"/>
                <a:gd name="T11" fmla="*/ 340 h 507"/>
                <a:gd name="T12" fmla="*/ 490 w 508"/>
                <a:gd name="T13" fmla="*/ 312 h 507"/>
                <a:gd name="T14" fmla="*/ 508 w 508"/>
                <a:gd name="T15" fmla="*/ 224 h 507"/>
                <a:gd name="T16" fmla="*/ 453 w 508"/>
                <a:gd name="T17" fmla="*/ 176 h 507"/>
                <a:gd name="T18" fmla="*/ 463 w 508"/>
                <a:gd name="T19" fmla="*/ 128 h 507"/>
                <a:gd name="T20" fmla="*/ 409 w 508"/>
                <a:gd name="T21" fmla="*/ 50 h 507"/>
                <a:gd name="T22" fmla="*/ 340 w 508"/>
                <a:gd name="T23" fmla="*/ 58 h 507"/>
                <a:gd name="T24" fmla="*/ 312 w 508"/>
                <a:gd name="T25" fmla="*/ 17 h 507"/>
                <a:gd name="T26" fmla="*/ 224 w 508"/>
                <a:gd name="T27" fmla="*/ 0 h 507"/>
                <a:gd name="T28" fmla="*/ 176 w 508"/>
                <a:gd name="T29" fmla="*/ 54 h 507"/>
                <a:gd name="T30" fmla="*/ 128 w 508"/>
                <a:gd name="T31" fmla="*/ 45 h 507"/>
                <a:gd name="T32" fmla="*/ 51 w 508"/>
                <a:gd name="T33" fmla="*/ 99 h 507"/>
                <a:gd name="T34" fmla="*/ 58 w 508"/>
                <a:gd name="T35" fmla="*/ 167 h 507"/>
                <a:gd name="T36" fmla="*/ 18 w 508"/>
                <a:gd name="T37" fmla="*/ 195 h 507"/>
                <a:gd name="T38" fmla="*/ 0 w 508"/>
                <a:gd name="T39" fmla="*/ 284 h 507"/>
                <a:gd name="T40" fmla="*/ 55 w 508"/>
                <a:gd name="T41" fmla="*/ 331 h 507"/>
                <a:gd name="T42" fmla="*/ 45 w 508"/>
                <a:gd name="T43" fmla="*/ 379 h 507"/>
                <a:gd name="T44" fmla="*/ 99 w 508"/>
                <a:gd name="T45" fmla="*/ 457 h 507"/>
                <a:gd name="T46" fmla="*/ 168 w 508"/>
                <a:gd name="T47" fmla="*/ 449 h 507"/>
                <a:gd name="T48" fmla="*/ 125 w 508"/>
                <a:gd name="T49" fmla="*/ 396 h 507"/>
                <a:gd name="T50" fmla="*/ 123 w 508"/>
                <a:gd name="T51" fmla="*/ 347 h 507"/>
                <a:gd name="T52" fmla="*/ 111 w 508"/>
                <a:gd name="T53" fmla="*/ 299 h 507"/>
                <a:gd name="T54" fmla="*/ 64 w 508"/>
                <a:gd name="T55" fmla="*/ 264 h 507"/>
                <a:gd name="T56" fmla="*/ 95 w 508"/>
                <a:gd name="T57" fmla="*/ 227 h 507"/>
                <a:gd name="T58" fmla="*/ 121 w 508"/>
                <a:gd name="T59" fmla="*/ 185 h 507"/>
                <a:gd name="T60" fmla="*/ 112 w 508"/>
                <a:gd name="T61" fmla="*/ 125 h 507"/>
                <a:gd name="T62" fmla="*/ 161 w 508"/>
                <a:gd name="T63" fmla="*/ 123 h 507"/>
                <a:gd name="T64" fmla="*/ 209 w 508"/>
                <a:gd name="T65" fmla="*/ 111 h 507"/>
                <a:gd name="T66" fmla="*/ 243 w 508"/>
                <a:gd name="T67" fmla="*/ 64 h 507"/>
                <a:gd name="T68" fmla="*/ 280 w 508"/>
                <a:gd name="T69" fmla="*/ 95 h 507"/>
                <a:gd name="T70" fmla="*/ 323 w 508"/>
                <a:gd name="T71" fmla="*/ 120 h 507"/>
                <a:gd name="T72" fmla="*/ 383 w 508"/>
                <a:gd name="T73" fmla="*/ 111 h 507"/>
                <a:gd name="T74" fmla="*/ 385 w 508"/>
                <a:gd name="T75" fmla="*/ 160 h 507"/>
                <a:gd name="T76" fmla="*/ 397 w 508"/>
                <a:gd name="T77" fmla="*/ 208 h 507"/>
                <a:gd name="T78" fmla="*/ 444 w 508"/>
                <a:gd name="T79" fmla="*/ 243 h 507"/>
                <a:gd name="T80" fmla="*/ 413 w 508"/>
                <a:gd name="T81" fmla="*/ 280 h 507"/>
                <a:gd name="T82" fmla="*/ 387 w 508"/>
                <a:gd name="T83" fmla="*/ 323 h 507"/>
                <a:gd name="T84" fmla="*/ 396 w 508"/>
                <a:gd name="T85" fmla="*/ 382 h 507"/>
                <a:gd name="T86" fmla="*/ 348 w 508"/>
                <a:gd name="T87" fmla="*/ 385 h 507"/>
                <a:gd name="T88" fmla="*/ 299 w 508"/>
                <a:gd name="T89" fmla="*/ 397 h 507"/>
                <a:gd name="T90" fmla="*/ 265 w 508"/>
                <a:gd name="T91" fmla="*/ 443 h 507"/>
                <a:gd name="T92" fmla="*/ 228 w 508"/>
                <a:gd name="T93" fmla="*/ 412 h 507"/>
                <a:gd name="T94" fmla="*/ 185 w 508"/>
                <a:gd name="T95" fmla="*/ 387 h 507"/>
                <a:gd name="T96" fmla="*/ 125 w 508"/>
                <a:gd name="T97" fmla="*/ 39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8" h="507">
                  <a:moveTo>
                    <a:pt x="176" y="453"/>
                  </a:moveTo>
                  <a:cubicBezTo>
                    <a:pt x="196" y="490"/>
                    <a:pt x="196" y="490"/>
                    <a:pt x="196" y="490"/>
                  </a:cubicBezTo>
                  <a:cubicBezTo>
                    <a:pt x="201" y="501"/>
                    <a:pt x="212" y="507"/>
                    <a:pt x="224" y="507"/>
                  </a:cubicBezTo>
                  <a:cubicBezTo>
                    <a:pt x="284" y="507"/>
                    <a:pt x="284" y="507"/>
                    <a:pt x="284" y="507"/>
                  </a:cubicBezTo>
                  <a:cubicBezTo>
                    <a:pt x="296" y="507"/>
                    <a:pt x="307" y="501"/>
                    <a:pt x="312" y="490"/>
                  </a:cubicBezTo>
                  <a:cubicBezTo>
                    <a:pt x="332" y="453"/>
                    <a:pt x="332" y="453"/>
                    <a:pt x="332" y="453"/>
                  </a:cubicBezTo>
                  <a:cubicBezTo>
                    <a:pt x="334" y="452"/>
                    <a:pt x="337" y="451"/>
                    <a:pt x="340" y="449"/>
                  </a:cubicBezTo>
                  <a:cubicBezTo>
                    <a:pt x="380" y="462"/>
                    <a:pt x="380" y="462"/>
                    <a:pt x="380" y="462"/>
                  </a:cubicBezTo>
                  <a:cubicBezTo>
                    <a:pt x="390" y="465"/>
                    <a:pt x="401" y="463"/>
                    <a:pt x="409" y="457"/>
                  </a:cubicBezTo>
                  <a:cubicBezTo>
                    <a:pt x="427" y="443"/>
                    <a:pt x="444" y="427"/>
                    <a:pt x="458" y="408"/>
                  </a:cubicBezTo>
                  <a:cubicBezTo>
                    <a:pt x="464" y="400"/>
                    <a:pt x="466" y="389"/>
                    <a:pt x="463" y="379"/>
                  </a:cubicBezTo>
                  <a:cubicBezTo>
                    <a:pt x="450" y="340"/>
                    <a:pt x="450" y="340"/>
                    <a:pt x="450" y="340"/>
                  </a:cubicBezTo>
                  <a:cubicBezTo>
                    <a:pt x="451" y="337"/>
                    <a:pt x="452" y="334"/>
                    <a:pt x="453" y="331"/>
                  </a:cubicBezTo>
                  <a:cubicBezTo>
                    <a:pt x="490" y="312"/>
                    <a:pt x="490" y="312"/>
                    <a:pt x="490" y="312"/>
                  </a:cubicBezTo>
                  <a:cubicBezTo>
                    <a:pt x="501" y="307"/>
                    <a:pt x="508" y="296"/>
                    <a:pt x="508" y="284"/>
                  </a:cubicBezTo>
                  <a:cubicBezTo>
                    <a:pt x="508" y="224"/>
                    <a:pt x="508" y="224"/>
                    <a:pt x="508" y="224"/>
                  </a:cubicBezTo>
                  <a:cubicBezTo>
                    <a:pt x="508" y="212"/>
                    <a:pt x="501" y="201"/>
                    <a:pt x="490" y="195"/>
                  </a:cubicBezTo>
                  <a:cubicBezTo>
                    <a:pt x="453" y="176"/>
                    <a:pt x="453" y="176"/>
                    <a:pt x="453" y="176"/>
                  </a:cubicBezTo>
                  <a:cubicBezTo>
                    <a:pt x="452" y="173"/>
                    <a:pt x="451" y="170"/>
                    <a:pt x="450" y="167"/>
                  </a:cubicBezTo>
                  <a:cubicBezTo>
                    <a:pt x="463" y="128"/>
                    <a:pt x="463" y="128"/>
                    <a:pt x="463" y="128"/>
                  </a:cubicBezTo>
                  <a:cubicBezTo>
                    <a:pt x="466" y="118"/>
                    <a:pt x="464" y="107"/>
                    <a:pt x="458" y="99"/>
                  </a:cubicBezTo>
                  <a:cubicBezTo>
                    <a:pt x="444" y="80"/>
                    <a:pt x="427" y="64"/>
                    <a:pt x="409" y="50"/>
                  </a:cubicBezTo>
                  <a:cubicBezTo>
                    <a:pt x="401" y="44"/>
                    <a:pt x="390" y="42"/>
                    <a:pt x="380" y="45"/>
                  </a:cubicBezTo>
                  <a:cubicBezTo>
                    <a:pt x="340" y="58"/>
                    <a:pt x="340" y="58"/>
                    <a:pt x="340" y="58"/>
                  </a:cubicBezTo>
                  <a:cubicBezTo>
                    <a:pt x="337" y="56"/>
                    <a:pt x="334" y="55"/>
                    <a:pt x="332" y="54"/>
                  </a:cubicBezTo>
                  <a:cubicBezTo>
                    <a:pt x="312" y="17"/>
                    <a:pt x="312" y="17"/>
                    <a:pt x="312" y="17"/>
                  </a:cubicBezTo>
                  <a:cubicBezTo>
                    <a:pt x="307" y="7"/>
                    <a:pt x="296" y="0"/>
                    <a:pt x="284" y="0"/>
                  </a:cubicBezTo>
                  <a:cubicBezTo>
                    <a:pt x="224" y="0"/>
                    <a:pt x="224" y="0"/>
                    <a:pt x="224" y="0"/>
                  </a:cubicBezTo>
                  <a:cubicBezTo>
                    <a:pt x="212" y="0"/>
                    <a:pt x="201" y="7"/>
                    <a:pt x="196" y="17"/>
                  </a:cubicBezTo>
                  <a:cubicBezTo>
                    <a:pt x="176" y="54"/>
                    <a:pt x="176" y="54"/>
                    <a:pt x="176" y="54"/>
                  </a:cubicBezTo>
                  <a:cubicBezTo>
                    <a:pt x="174" y="55"/>
                    <a:pt x="171" y="56"/>
                    <a:pt x="168" y="58"/>
                  </a:cubicBezTo>
                  <a:cubicBezTo>
                    <a:pt x="128" y="45"/>
                    <a:pt x="128" y="45"/>
                    <a:pt x="128" y="45"/>
                  </a:cubicBezTo>
                  <a:cubicBezTo>
                    <a:pt x="118" y="42"/>
                    <a:pt x="107" y="44"/>
                    <a:pt x="99" y="50"/>
                  </a:cubicBezTo>
                  <a:cubicBezTo>
                    <a:pt x="81" y="64"/>
                    <a:pt x="64" y="80"/>
                    <a:pt x="51" y="99"/>
                  </a:cubicBezTo>
                  <a:cubicBezTo>
                    <a:pt x="44" y="107"/>
                    <a:pt x="42" y="118"/>
                    <a:pt x="45" y="128"/>
                  </a:cubicBezTo>
                  <a:cubicBezTo>
                    <a:pt x="58" y="167"/>
                    <a:pt x="58" y="167"/>
                    <a:pt x="58" y="167"/>
                  </a:cubicBezTo>
                  <a:cubicBezTo>
                    <a:pt x="57" y="170"/>
                    <a:pt x="56" y="173"/>
                    <a:pt x="55" y="176"/>
                  </a:cubicBezTo>
                  <a:cubicBezTo>
                    <a:pt x="18" y="195"/>
                    <a:pt x="18" y="195"/>
                    <a:pt x="18" y="195"/>
                  </a:cubicBezTo>
                  <a:cubicBezTo>
                    <a:pt x="7" y="201"/>
                    <a:pt x="0" y="212"/>
                    <a:pt x="0" y="224"/>
                  </a:cubicBezTo>
                  <a:cubicBezTo>
                    <a:pt x="0" y="284"/>
                    <a:pt x="0" y="284"/>
                    <a:pt x="0" y="284"/>
                  </a:cubicBezTo>
                  <a:cubicBezTo>
                    <a:pt x="0" y="296"/>
                    <a:pt x="7" y="307"/>
                    <a:pt x="18" y="312"/>
                  </a:cubicBezTo>
                  <a:cubicBezTo>
                    <a:pt x="55" y="331"/>
                    <a:pt x="55" y="331"/>
                    <a:pt x="55" y="331"/>
                  </a:cubicBezTo>
                  <a:cubicBezTo>
                    <a:pt x="56" y="334"/>
                    <a:pt x="57" y="337"/>
                    <a:pt x="58" y="340"/>
                  </a:cubicBezTo>
                  <a:cubicBezTo>
                    <a:pt x="45" y="379"/>
                    <a:pt x="45" y="379"/>
                    <a:pt x="45" y="379"/>
                  </a:cubicBezTo>
                  <a:cubicBezTo>
                    <a:pt x="42" y="389"/>
                    <a:pt x="44" y="400"/>
                    <a:pt x="51" y="408"/>
                  </a:cubicBezTo>
                  <a:cubicBezTo>
                    <a:pt x="64" y="427"/>
                    <a:pt x="81" y="443"/>
                    <a:pt x="99" y="457"/>
                  </a:cubicBezTo>
                  <a:cubicBezTo>
                    <a:pt x="107" y="463"/>
                    <a:pt x="118" y="465"/>
                    <a:pt x="128" y="462"/>
                  </a:cubicBezTo>
                  <a:cubicBezTo>
                    <a:pt x="168" y="449"/>
                    <a:pt x="168" y="449"/>
                    <a:pt x="168" y="449"/>
                  </a:cubicBezTo>
                  <a:cubicBezTo>
                    <a:pt x="171" y="451"/>
                    <a:pt x="174" y="452"/>
                    <a:pt x="176" y="453"/>
                  </a:cubicBezTo>
                  <a:moveTo>
                    <a:pt x="125" y="396"/>
                  </a:moveTo>
                  <a:cubicBezTo>
                    <a:pt x="121" y="391"/>
                    <a:pt x="116" y="387"/>
                    <a:pt x="112" y="382"/>
                  </a:cubicBezTo>
                  <a:cubicBezTo>
                    <a:pt x="123" y="347"/>
                    <a:pt x="123" y="347"/>
                    <a:pt x="123" y="347"/>
                  </a:cubicBezTo>
                  <a:cubicBezTo>
                    <a:pt x="126" y="339"/>
                    <a:pt x="125" y="330"/>
                    <a:pt x="121" y="323"/>
                  </a:cubicBezTo>
                  <a:cubicBezTo>
                    <a:pt x="117" y="315"/>
                    <a:pt x="114" y="307"/>
                    <a:pt x="111" y="299"/>
                  </a:cubicBezTo>
                  <a:cubicBezTo>
                    <a:pt x="108" y="291"/>
                    <a:pt x="103" y="284"/>
                    <a:pt x="95" y="280"/>
                  </a:cubicBezTo>
                  <a:cubicBezTo>
                    <a:pt x="64" y="264"/>
                    <a:pt x="64" y="264"/>
                    <a:pt x="64" y="264"/>
                  </a:cubicBezTo>
                  <a:cubicBezTo>
                    <a:pt x="64" y="243"/>
                    <a:pt x="64" y="243"/>
                    <a:pt x="64" y="243"/>
                  </a:cubicBezTo>
                  <a:cubicBezTo>
                    <a:pt x="95" y="227"/>
                    <a:pt x="95" y="227"/>
                    <a:pt x="95" y="227"/>
                  </a:cubicBezTo>
                  <a:cubicBezTo>
                    <a:pt x="103" y="223"/>
                    <a:pt x="108" y="216"/>
                    <a:pt x="111" y="208"/>
                  </a:cubicBezTo>
                  <a:cubicBezTo>
                    <a:pt x="114" y="200"/>
                    <a:pt x="117" y="192"/>
                    <a:pt x="121" y="185"/>
                  </a:cubicBezTo>
                  <a:cubicBezTo>
                    <a:pt x="125" y="177"/>
                    <a:pt x="126" y="168"/>
                    <a:pt x="123" y="160"/>
                  </a:cubicBezTo>
                  <a:cubicBezTo>
                    <a:pt x="112" y="125"/>
                    <a:pt x="112" y="125"/>
                    <a:pt x="112" y="125"/>
                  </a:cubicBezTo>
                  <a:cubicBezTo>
                    <a:pt x="116" y="120"/>
                    <a:pt x="121" y="116"/>
                    <a:pt x="125" y="111"/>
                  </a:cubicBezTo>
                  <a:cubicBezTo>
                    <a:pt x="161" y="123"/>
                    <a:pt x="161" y="123"/>
                    <a:pt x="161" y="123"/>
                  </a:cubicBezTo>
                  <a:cubicBezTo>
                    <a:pt x="169" y="125"/>
                    <a:pt x="177" y="124"/>
                    <a:pt x="185" y="120"/>
                  </a:cubicBezTo>
                  <a:cubicBezTo>
                    <a:pt x="193" y="116"/>
                    <a:pt x="201" y="113"/>
                    <a:pt x="209" y="111"/>
                  </a:cubicBezTo>
                  <a:cubicBezTo>
                    <a:pt x="217" y="108"/>
                    <a:pt x="224" y="102"/>
                    <a:pt x="228" y="95"/>
                  </a:cubicBezTo>
                  <a:cubicBezTo>
                    <a:pt x="243" y="64"/>
                    <a:pt x="243" y="64"/>
                    <a:pt x="243" y="64"/>
                  </a:cubicBezTo>
                  <a:cubicBezTo>
                    <a:pt x="265" y="64"/>
                    <a:pt x="265" y="64"/>
                    <a:pt x="265" y="64"/>
                  </a:cubicBezTo>
                  <a:cubicBezTo>
                    <a:pt x="280" y="95"/>
                    <a:pt x="280" y="95"/>
                    <a:pt x="280" y="95"/>
                  </a:cubicBezTo>
                  <a:cubicBezTo>
                    <a:pt x="284" y="102"/>
                    <a:pt x="291" y="108"/>
                    <a:pt x="299" y="111"/>
                  </a:cubicBezTo>
                  <a:cubicBezTo>
                    <a:pt x="307" y="113"/>
                    <a:pt x="315" y="116"/>
                    <a:pt x="323" y="120"/>
                  </a:cubicBezTo>
                  <a:cubicBezTo>
                    <a:pt x="331" y="124"/>
                    <a:pt x="339" y="125"/>
                    <a:pt x="348" y="123"/>
                  </a:cubicBezTo>
                  <a:cubicBezTo>
                    <a:pt x="383" y="111"/>
                    <a:pt x="383" y="111"/>
                    <a:pt x="383" y="111"/>
                  </a:cubicBezTo>
                  <a:cubicBezTo>
                    <a:pt x="387" y="116"/>
                    <a:pt x="392" y="120"/>
                    <a:pt x="396" y="125"/>
                  </a:cubicBezTo>
                  <a:cubicBezTo>
                    <a:pt x="385" y="160"/>
                    <a:pt x="385" y="160"/>
                    <a:pt x="385" y="160"/>
                  </a:cubicBezTo>
                  <a:cubicBezTo>
                    <a:pt x="382" y="168"/>
                    <a:pt x="383" y="177"/>
                    <a:pt x="387" y="185"/>
                  </a:cubicBezTo>
                  <a:cubicBezTo>
                    <a:pt x="391" y="192"/>
                    <a:pt x="394" y="200"/>
                    <a:pt x="397" y="208"/>
                  </a:cubicBezTo>
                  <a:cubicBezTo>
                    <a:pt x="400" y="216"/>
                    <a:pt x="405" y="223"/>
                    <a:pt x="413" y="227"/>
                  </a:cubicBezTo>
                  <a:cubicBezTo>
                    <a:pt x="444" y="243"/>
                    <a:pt x="444" y="243"/>
                    <a:pt x="444" y="243"/>
                  </a:cubicBezTo>
                  <a:cubicBezTo>
                    <a:pt x="444" y="264"/>
                    <a:pt x="444" y="264"/>
                    <a:pt x="444" y="264"/>
                  </a:cubicBezTo>
                  <a:cubicBezTo>
                    <a:pt x="413" y="280"/>
                    <a:pt x="413" y="280"/>
                    <a:pt x="413" y="280"/>
                  </a:cubicBezTo>
                  <a:cubicBezTo>
                    <a:pt x="405" y="284"/>
                    <a:pt x="400" y="291"/>
                    <a:pt x="397" y="299"/>
                  </a:cubicBezTo>
                  <a:cubicBezTo>
                    <a:pt x="394" y="307"/>
                    <a:pt x="391" y="315"/>
                    <a:pt x="387" y="323"/>
                  </a:cubicBezTo>
                  <a:cubicBezTo>
                    <a:pt x="383" y="330"/>
                    <a:pt x="382" y="339"/>
                    <a:pt x="385" y="347"/>
                  </a:cubicBezTo>
                  <a:cubicBezTo>
                    <a:pt x="396" y="382"/>
                    <a:pt x="396" y="382"/>
                    <a:pt x="396" y="382"/>
                  </a:cubicBezTo>
                  <a:cubicBezTo>
                    <a:pt x="392" y="387"/>
                    <a:pt x="387" y="391"/>
                    <a:pt x="383" y="396"/>
                  </a:cubicBezTo>
                  <a:cubicBezTo>
                    <a:pt x="348" y="385"/>
                    <a:pt x="348" y="385"/>
                    <a:pt x="348" y="385"/>
                  </a:cubicBezTo>
                  <a:cubicBezTo>
                    <a:pt x="339" y="382"/>
                    <a:pt x="331" y="383"/>
                    <a:pt x="323" y="387"/>
                  </a:cubicBezTo>
                  <a:cubicBezTo>
                    <a:pt x="315" y="391"/>
                    <a:pt x="307" y="394"/>
                    <a:pt x="299" y="397"/>
                  </a:cubicBezTo>
                  <a:cubicBezTo>
                    <a:pt x="291" y="399"/>
                    <a:pt x="284" y="405"/>
                    <a:pt x="280" y="412"/>
                  </a:cubicBezTo>
                  <a:cubicBezTo>
                    <a:pt x="265" y="443"/>
                    <a:pt x="265" y="443"/>
                    <a:pt x="265" y="443"/>
                  </a:cubicBezTo>
                  <a:cubicBezTo>
                    <a:pt x="243" y="443"/>
                    <a:pt x="243" y="443"/>
                    <a:pt x="243" y="443"/>
                  </a:cubicBezTo>
                  <a:cubicBezTo>
                    <a:pt x="228" y="412"/>
                    <a:pt x="228" y="412"/>
                    <a:pt x="228" y="412"/>
                  </a:cubicBezTo>
                  <a:cubicBezTo>
                    <a:pt x="224" y="405"/>
                    <a:pt x="217" y="399"/>
                    <a:pt x="209" y="397"/>
                  </a:cubicBezTo>
                  <a:cubicBezTo>
                    <a:pt x="201" y="394"/>
                    <a:pt x="193" y="391"/>
                    <a:pt x="185" y="387"/>
                  </a:cubicBezTo>
                  <a:cubicBezTo>
                    <a:pt x="177" y="383"/>
                    <a:pt x="169" y="382"/>
                    <a:pt x="161" y="385"/>
                  </a:cubicBezTo>
                  <a:lnTo>
                    <a:pt x="125"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26" name="Freeform 24"/>
            <p:cNvSpPr>
              <a:spLocks noEditPoints="1"/>
            </p:cNvSpPr>
            <p:nvPr/>
          </p:nvSpPr>
          <p:spPr bwMode="auto">
            <a:xfrm>
              <a:off x="3582988" y="660400"/>
              <a:ext cx="390525" cy="644525"/>
            </a:xfrm>
            <a:custGeom>
              <a:avLst/>
              <a:gdLst>
                <a:gd name="T0" fmla="*/ 0 w 641"/>
                <a:gd name="T1" fmla="*/ 352 h 1056"/>
                <a:gd name="T2" fmla="*/ 66 w 641"/>
                <a:gd name="T3" fmla="*/ 566 h 1056"/>
                <a:gd name="T4" fmla="*/ 126 w 641"/>
                <a:gd name="T5" fmla="*/ 762 h 1056"/>
                <a:gd name="T6" fmla="*/ 121 w 641"/>
                <a:gd name="T7" fmla="*/ 896 h 1056"/>
                <a:gd name="T8" fmla="*/ 127 w 641"/>
                <a:gd name="T9" fmla="*/ 1031 h 1056"/>
                <a:gd name="T10" fmla="*/ 192 w 641"/>
                <a:gd name="T11" fmla="*/ 1056 h 1056"/>
                <a:gd name="T12" fmla="*/ 448 w 641"/>
                <a:gd name="T13" fmla="*/ 1056 h 1056"/>
                <a:gd name="T14" fmla="*/ 544 w 641"/>
                <a:gd name="T15" fmla="*/ 960 h 1056"/>
                <a:gd name="T16" fmla="*/ 519 w 641"/>
                <a:gd name="T17" fmla="*/ 896 h 1056"/>
                <a:gd name="T18" fmla="*/ 514 w 641"/>
                <a:gd name="T19" fmla="*/ 762 h 1056"/>
                <a:gd name="T20" fmla="*/ 574 w 641"/>
                <a:gd name="T21" fmla="*/ 566 h 1056"/>
                <a:gd name="T22" fmla="*/ 640 w 641"/>
                <a:gd name="T23" fmla="*/ 352 h 1056"/>
                <a:gd name="T24" fmla="*/ 320 w 641"/>
                <a:gd name="T25" fmla="*/ 0 h 1056"/>
                <a:gd name="T26" fmla="*/ 0 w 641"/>
                <a:gd name="T27" fmla="*/ 352 h 1056"/>
                <a:gd name="T28" fmla="*/ 480 w 641"/>
                <a:gd name="T29" fmla="*/ 832 h 1056"/>
                <a:gd name="T30" fmla="*/ 448 w 641"/>
                <a:gd name="T31" fmla="*/ 864 h 1056"/>
                <a:gd name="T32" fmla="*/ 192 w 641"/>
                <a:gd name="T33" fmla="*/ 864 h 1056"/>
                <a:gd name="T34" fmla="*/ 160 w 641"/>
                <a:gd name="T35" fmla="*/ 832 h 1056"/>
                <a:gd name="T36" fmla="*/ 192 w 641"/>
                <a:gd name="T37" fmla="*/ 800 h 1056"/>
                <a:gd name="T38" fmla="*/ 448 w 641"/>
                <a:gd name="T39" fmla="*/ 800 h 1056"/>
                <a:gd name="T40" fmla="*/ 480 w 641"/>
                <a:gd name="T41" fmla="*/ 832 h 1056"/>
                <a:gd name="T42" fmla="*/ 448 w 641"/>
                <a:gd name="T43" fmla="*/ 992 h 1056"/>
                <a:gd name="T44" fmla="*/ 192 w 641"/>
                <a:gd name="T45" fmla="*/ 992 h 1056"/>
                <a:gd name="T46" fmla="*/ 160 w 641"/>
                <a:gd name="T47" fmla="*/ 960 h 1056"/>
                <a:gd name="T48" fmla="*/ 192 w 641"/>
                <a:gd name="T49" fmla="*/ 928 h 1056"/>
                <a:gd name="T50" fmla="*/ 448 w 641"/>
                <a:gd name="T51" fmla="*/ 928 h 1056"/>
                <a:gd name="T52" fmla="*/ 480 w 641"/>
                <a:gd name="T53" fmla="*/ 960 h 1056"/>
                <a:gd name="T54" fmla="*/ 448 w 641"/>
                <a:gd name="T55" fmla="*/ 992 h 1056"/>
                <a:gd name="T56" fmla="*/ 320 w 641"/>
                <a:gd name="T57" fmla="*/ 64 h 1056"/>
                <a:gd name="T58" fmla="*/ 576 w 641"/>
                <a:gd name="T59" fmla="*/ 352 h 1056"/>
                <a:gd name="T60" fmla="*/ 521 w 641"/>
                <a:gd name="T61" fmla="*/ 529 h 1056"/>
                <a:gd name="T62" fmla="*/ 453 w 641"/>
                <a:gd name="T63" fmla="*/ 736 h 1056"/>
                <a:gd name="T64" fmla="*/ 448 w 641"/>
                <a:gd name="T65" fmla="*/ 736 h 1056"/>
                <a:gd name="T66" fmla="*/ 192 w 641"/>
                <a:gd name="T67" fmla="*/ 736 h 1056"/>
                <a:gd name="T68" fmla="*/ 187 w 641"/>
                <a:gd name="T69" fmla="*/ 736 h 1056"/>
                <a:gd name="T70" fmla="*/ 119 w 641"/>
                <a:gd name="T71" fmla="*/ 529 h 1056"/>
                <a:gd name="T72" fmla="*/ 64 w 641"/>
                <a:gd name="T73" fmla="*/ 352 h 1056"/>
                <a:gd name="T74" fmla="*/ 320 w 641"/>
                <a:gd name="T75" fmla="*/ 6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1" h="1056">
                  <a:moveTo>
                    <a:pt x="0" y="352"/>
                  </a:moveTo>
                  <a:cubicBezTo>
                    <a:pt x="0" y="428"/>
                    <a:pt x="23" y="503"/>
                    <a:pt x="66" y="566"/>
                  </a:cubicBezTo>
                  <a:cubicBezTo>
                    <a:pt x="100" y="626"/>
                    <a:pt x="120" y="693"/>
                    <a:pt x="126" y="762"/>
                  </a:cubicBezTo>
                  <a:cubicBezTo>
                    <a:pt x="88" y="798"/>
                    <a:pt x="86" y="857"/>
                    <a:pt x="121" y="896"/>
                  </a:cubicBezTo>
                  <a:cubicBezTo>
                    <a:pt x="85" y="935"/>
                    <a:pt x="88" y="995"/>
                    <a:pt x="127" y="1031"/>
                  </a:cubicBezTo>
                  <a:cubicBezTo>
                    <a:pt x="145" y="1047"/>
                    <a:pt x="168" y="1056"/>
                    <a:pt x="192" y="1056"/>
                  </a:cubicBezTo>
                  <a:cubicBezTo>
                    <a:pt x="448" y="1056"/>
                    <a:pt x="448" y="1056"/>
                    <a:pt x="448" y="1056"/>
                  </a:cubicBezTo>
                  <a:cubicBezTo>
                    <a:pt x="501" y="1056"/>
                    <a:pt x="544" y="1013"/>
                    <a:pt x="544" y="960"/>
                  </a:cubicBezTo>
                  <a:cubicBezTo>
                    <a:pt x="544" y="936"/>
                    <a:pt x="535" y="913"/>
                    <a:pt x="519" y="896"/>
                  </a:cubicBezTo>
                  <a:cubicBezTo>
                    <a:pt x="554" y="857"/>
                    <a:pt x="552" y="798"/>
                    <a:pt x="514" y="762"/>
                  </a:cubicBezTo>
                  <a:cubicBezTo>
                    <a:pt x="520" y="693"/>
                    <a:pt x="540" y="626"/>
                    <a:pt x="574" y="566"/>
                  </a:cubicBezTo>
                  <a:cubicBezTo>
                    <a:pt x="617" y="503"/>
                    <a:pt x="641" y="428"/>
                    <a:pt x="640" y="352"/>
                  </a:cubicBezTo>
                  <a:cubicBezTo>
                    <a:pt x="640" y="157"/>
                    <a:pt x="496" y="0"/>
                    <a:pt x="320" y="0"/>
                  </a:cubicBezTo>
                  <a:cubicBezTo>
                    <a:pt x="144" y="0"/>
                    <a:pt x="0" y="157"/>
                    <a:pt x="0" y="352"/>
                  </a:cubicBezTo>
                  <a:moveTo>
                    <a:pt x="480" y="832"/>
                  </a:moveTo>
                  <a:cubicBezTo>
                    <a:pt x="480" y="849"/>
                    <a:pt x="466" y="864"/>
                    <a:pt x="448" y="864"/>
                  </a:cubicBezTo>
                  <a:cubicBezTo>
                    <a:pt x="192" y="864"/>
                    <a:pt x="192" y="864"/>
                    <a:pt x="192" y="864"/>
                  </a:cubicBezTo>
                  <a:cubicBezTo>
                    <a:pt x="174" y="864"/>
                    <a:pt x="160" y="849"/>
                    <a:pt x="160" y="832"/>
                  </a:cubicBezTo>
                  <a:cubicBezTo>
                    <a:pt x="160" y="814"/>
                    <a:pt x="174" y="800"/>
                    <a:pt x="192" y="800"/>
                  </a:cubicBezTo>
                  <a:cubicBezTo>
                    <a:pt x="448" y="800"/>
                    <a:pt x="448" y="800"/>
                    <a:pt x="448" y="800"/>
                  </a:cubicBezTo>
                  <a:cubicBezTo>
                    <a:pt x="466" y="800"/>
                    <a:pt x="480" y="814"/>
                    <a:pt x="480" y="832"/>
                  </a:cubicBezTo>
                  <a:moveTo>
                    <a:pt x="448" y="992"/>
                  </a:moveTo>
                  <a:cubicBezTo>
                    <a:pt x="192" y="992"/>
                    <a:pt x="192" y="992"/>
                    <a:pt x="192" y="992"/>
                  </a:cubicBezTo>
                  <a:cubicBezTo>
                    <a:pt x="174" y="992"/>
                    <a:pt x="160" y="977"/>
                    <a:pt x="160" y="960"/>
                  </a:cubicBezTo>
                  <a:cubicBezTo>
                    <a:pt x="160" y="942"/>
                    <a:pt x="174" y="928"/>
                    <a:pt x="192" y="928"/>
                  </a:cubicBezTo>
                  <a:cubicBezTo>
                    <a:pt x="448" y="928"/>
                    <a:pt x="448" y="928"/>
                    <a:pt x="448" y="928"/>
                  </a:cubicBezTo>
                  <a:cubicBezTo>
                    <a:pt x="466" y="928"/>
                    <a:pt x="480" y="942"/>
                    <a:pt x="480" y="960"/>
                  </a:cubicBezTo>
                  <a:cubicBezTo>
                    <a:pt x="480" y="977"/>
                    <a:pt x="466" y="992"/>
                    <a:pt x="448" y="992"/>
                  </a:cubicBezTo>
                  <a:moveTo>
                    <a:pt x="320" y="64"/>
                  </a:moveTo>
                  <a:cubicBezTo>
                    <a:pt x="461" y="64"/>
                    <a:pt x="576" y="193"/>
                    <a:pt x="576" y="352"/>
                  </a:cubicBezTo>
                  <a:cubicBezTo>
                    <a:pt x="576" y="415"/>
                    <a:pt x="557" y="477"/>
                    <a:pt x="521" y="529"/>
                  </a:cubicBezTo>
                  <a:cubicBezTo>
                    <a:pt x="484" y="593"/>
                    <a:pt x="461" y="663"/>
                    <a:pt x="453" y="736"/>
                  </a:cubicBezTo>
                  <a:cubicBezTo>
                    <a:pt x="451" y="736"/>
                    <a:pt x="450" y="736"/>
                    <a:pt x="448" y="736"/>
                  </a:cubicBezTo>
                  <a:cubicBezTo>
                    <a:pt x="192" y="736"/>
                    <a:pt x="192" y="736"/>
                    <a:pt x="192" y="736"/>
                  </a:cubicBezTo>
                  <a:cubicBezTo>
                    <a:pt x="190" y="736"/>
                    <a:pt x="189" y="736"/>
                    <a:pt x="187" y="736"/>
                  </a:cubicBezTo>
                  <a:cubicBezTo>
                    <a:pt x="179" y="663"/>
                    <a:pt x="156" y="593"/>
                    <a:pt x="119" y="529"/>
                  </a:cubicBezTo>
                  <a:cubicBezTo>
                    <a:pt x="83" y="477"/>
                    <a:pt x="64" y="415"/>
                    <a:pt x="64" y="352"/>
                  </a:cubicBezTo>
                  <a:cubicBezTo>
                    <a:pt x="64" y="193"/>
                    <a:pt x="179" y="64"/>
                    <a:pt x="320"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27" name="Freeform 25"/>
            <p:cNvSpPr>
              <a:spLocks/>
            </p:cNvSpPr>
            <p:nvPr/>
          </p:nvSpPr>
          <p:spPr bwMode="auto">
            <a:xfrm>
              <a:off x="3660775" y="738188"/>
              <a:ext cx="117475" cy="117475"/>
            </a:xfrm>
            <a:custGeom>
              <a:avLst/>
              <a:gdLst>
                <a:gd name="T0" fmla="*/ 192 w 192"/>
                <a:gd name="T1" fmla="*/ 64 h 192"/>
                <a:gd name="T2" fmla="*/ 192 w 192"/>
                <a:gd name="T3" fmla="*/ 0 h 192"/>
                <a:gd name="T4" fmla="*/ 0 w 192"/>
                <a:gd name="T5" fmla="*/ 192 h 192"/>
                <a:gd name="T6" fmla="*/ 64 w 192"/>
                <a:gd name="T7" fmla="*/ 192 h 192"/>
                <a:gd name="T8" fmla="*/ 192 w 192"/>
                <a:gd name="T9" fmla="*/ 64 h 192"/>
              </a:gdLst>
              <a:ahLst/>
              <a:cxnLst>
                <a:cxn ang="0">
                  <a:pos x="T0" y="T1"/>
                </a:cxn>
                <a:cxn ang="0">
                  <a:pos x="T2" y="T3"/>
                </a:cxn>
                <a:cxn ang="0">
                  <a:pos x="T4" y="T5"/>
                </a:cxn>
                <a:cxn ang="0">
                  <a:pos x="T6" y="T7"/>
                </a:cxn>
                <a:cxn ang="0">
                  <a:pos x="T8" y="T9"/>
                </a:cxn>
              </a:cxnLst>
              <a:rect l="0" t="0" r="r" b="b"/>
              <a:pathLst>
                <a:path w="192" h="192">
                  <a:moveTo>
                    <a:pt x="192" y="64"/>
                  </a:moveTo>
                  <a:cubicBezTo>
                    <a:pt x="192" y="0"/>
                    <a:pt x="192" y="0"/>
                    <a:pt x="192" y="0"/>
                  </a:cubicBezTo>
                  <a:cubicBezTo>
                    <a:pt x="86" y="0"/>
                    <a:pt x="0" y="86"/>
                    <a:pt x="0" y="192"/>
                  </a:cubicBezTo>
                  <a:cubicBezTo>
                    <a:pt x="64" y="192"/>
                    <a:pt x="64" y="192"/>
                    <a:pt x="64" y="192"/>
                  </a:cubicBezTo>
                  <a:cubicBezTo>
                    <a:pt x="64" y="121"/>
                    <a:pt x="121" y="64"/>
                    <a:pt x="192"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28" name="Rectangle 26"/>
            <p:cNvSpPr>
              <a:spLocks noChangeArrowheads="1"/>
            </p:cNvSpPr>
            <p:nvPr/>
          </p:nvSpPr>
          <p:spPr bwMode="auto">
            <a:xfrm>
              <a:off x="3757613" y="561975"/>
              <a:ext cx="39687"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29" name="Rectangle 27"/>
            <p:cNvSpPr>
              <a:spLocks noChangeArrowheads="1"/>
            </p:cNvSpPr>
            <p:nvPr/>
          </p:nvSpPr>
          <p:spPr bwMode="auto">
            <a:xfrm>
              <a:off x="4011613" y="796925"/>
              <a:ext cx="58737"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0" name="Rectangle 28"/>
            <p:cNvSpPr>
              <a:spLocks noChangeArrowheads="1"/>
            </p:cNvSpPr>
            <p:nvPr/>
          </p:nvSpPr>
          <p:spPr bwMode="auto">
            <a:xfrm>
              <a:off x="3484563" y="796925"/>
              <a:ext cx="58737"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1" name="Freeform 29"/>
            <p:cNvSpPr>
              <a:spLocks/>
            </p:cNvSpPr>
            <p:nvPr/>
          </p:nvSpPr>
          <p:spPr bwMode="auto">
            <a:xfrm>
              <a:off x="3556000" y="635000"/>
              <a:ext cx="69850" cy="68263"/>
            </a:xfrm>
            <a:custGeom>
              <a:avLst/>
              <a:gdLst>
                <a:gd name="T0" fmla="*/ 0 w 44"/>
                <a:gd name="T1" fmla="*/ 17 h 43"/>
                <a:gd name="T2" fmla="*/ 18 w 44"/>
                <a:gd name="T3" fmla="*/ 0 h 43"/>
                <a:gd name="T4" fmla="*/ 44 w 44"/>
                <a:gd name="T5" fmla="*/ 26 h 43"/>
                <a:gd name="T6" fmla="*/ 27 w 44"/>
                <a:gd name="T7" fmla="*/ 43 h 43"/>
                <a:gd name="T8" fmla="*/ 0 w 44"/>
                <a:gd name="T9" fmla="*/ 17 h 43"/>
              </a:gdLst>
              <a:ahLst/>
              <a:cxnLst>
                <a:cxn ang="0">
                  <a:pos x="T0" y="T1"/>
                </a:cxn>
                <a:cxn ang="0">
                  <a:pos x="T2" y="T3"/>
                </a:cxn>
                <a:cxn ang="0">
                  <a:pos x="T4" y="T5"/>
                </a:cxn>
                <a:cxn ang="0">
                  <a:pos x="T6" y="T7"/>
                </a:cxn>
                <a:cxn ang="0">
                  <a:pos x="T8" y="T9"/>
                </a:cxn>
              </a:cxnLst>
              <a:rect l="0" t="0" r="r" b="b"/>
              <a:pathLst>
                <a:path w="44" h="43">
                  <a:moveTo>
                    <a:pt x="0" y="17"/>
                  </a:moveTo>
                  <a:lnTo>
                    <a:pt x="18" y="0"/>
                  </a:lnTo>
                  <a:lnTo>
                    <a:pt x="44" y="26"/>
                  </a:lnTo>
                  <a:lnTo>
                    <a:pt x="27" y="43"/>
                  </a:ln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2" name="Freeform 30"/>
            <p:cNvSpPr>
              <a:spLocks/>
            </p:cNvSpPr>
            <p:nvPr/>
          </p:nvSpPr>
          <p:spPr bwMode="auto">
            <a:xfrm>
              <a:off x="3930650" y="635000"/>
              <a:ext cx="68262" cy="68263"/>
            </a:xfrm>
            <a:custGeom>
              <a:avLst/>
              <a:gdLst>
                <a:gd name="T0" fmla="*/ 0 w 43"/>
                <a:gd name="T1" fmla="*/ 26 h 43"/>
                <a:gd name="T2" fmla="*/ 26 w 43"/>
                <a:gd name="T3" fmla="*/ 0 h 43"/>
                <a:gd name="T4" fmla="*/ 43 w 43"/>
                <a:gd name="T5" fmla="*/ 17 h 43"/>
                <a:gd name="T6" fmla="*/ 17 w 43"/>
                <a:gd name="T7" fmla="*/ 43 h 43"/>
                <a:gd name="T8" fmla="*/ 0 w 43"/>
                <a:gd name="T9" fmla="*/ 26 h 43"/>
              </a:gdLst>
              <a:ahLst/>
              <a:cxnLst>
                <a:cxn ang="0">
                  <a:pos x="T0" y="T1"/>
                </a:cxn>
                <a:cxn ang="0">
                  <a:pos x="T2" y="T3"/>
                </a:cxn>
                <a:cxn ang="0">
                  <a:pos x="T4" y="T5"/>
                </a:cxn>
                <a:cxn ang="0">
                  <a:pos x="T6" y="T7"/>
                </a:cxn>
                <a:cxn ang="0">
                  <a:pos x="T8" y="T9"/>
                </a:cxn>
              </a:cxnLst>
              <a:rect l="0" t="0" r="r" b="b"/>
              <a:pathLst>
                <a:path w="43" h="43">
                  <a:moveTo>
                    <a:pt x="0" y="26"/>
                  </a:moveTo>
                  <a:lnTo>
                    <a:pt x="26" y="0"/>
                  </a:lnTo>
                  <a:lnTo>
                    <a:pt x="43" y="17"/>
                  </a:lnTo>
                  <a:lnTo>
                    <a:pt x="17" y="43"/>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3" name="Rectangle 31"/>
            <p:cNvSpPr>
              <a:spLocks noChangeArrowheads="1"/>
            </p:cNvSpPr>
            <p:nvPr/>
          </p:nvSpPr>
          <p:spPr bwMode="auto">
            <a:xfrm>
              <a:off x="3465513" y="1130300"/>
              <a:ext cx="381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4" name="Rectangle 32"/>
            <p:cNvSpPr>
              <a:spLocks noChangeArrowheads="1"/>
            </p:cNvSpPr>
            <p:nvPr/>
          </p:nvSpPr>
          <p:spPr bwMode="auto">
            <a:xfrm>
              <a:off x="3543300" y="1130300"/>
              <a:ext cx="39687"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5" name="Rectangle 33"/>
            <p:cNvSpPr>
              <a:spLocks noChangeArrowheads="1"/>
            </p:cNvSpPr>
            <p:nvPr/>
          </p:nvSpPr>
          <p:spPr bwMode="auto">
            <a:xfrm>
              <a:off x="3543300" y="1208088"/>
              <a:ext cx="39687"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6" name="Rectangle 34"/>
            <p:cNvSpPr>
              <a:spLocks noChangeArrowheads="1"/>
            </p:cNvSpPr>
            <p:nvPr/>
          </p:nvSpPr>
          <p:spPr bwMode="auto">
            <a:xfrm>
              <a:off x="3543300" y="1285875"/>
              <a:ext cx="39687"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7" name="Rectangle 35"/>
            <p:cNvSpPr>
              <a:spLocks noChangeArrowheads="1"/>
            </p:cNvSpPr>
            <p:nvPr/>
          </p:nvSpPr>
          <p:spPr bwMode="auto">
            <a:xfrm>
              <a:off x="3543300" y="1363663"/>
              <a:ext cx="39687"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8" name="Rectangle 36"/>
            <p:cNvSpPr>
              <a:spLocks noChangeArrowheads="1"/>
            </p:cNvSpPr>
            <p:nvPr/>
          </p:nvSpPr>
          <p:spPr bwMode="auto">
            <a:xfrm>
              <a:off x="3543300" y="1443038"/>
              <a:ext cx="39687"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39" name="Rectangle 37"/>
            <p:cNvSpPr>
              <a:spLocks noChangeArrowheads="1"/>
            </p:cNvSpPr>
            <p:nvPr/>
          </p:nvSpPr>
          <p:spPr bwMode="auto">
            <a:xfrm>
              <a:off x="3543300" y="1520825"/>
              <a:ext cx="39687"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40" name="Rectangle 38"/>
            <p:cNvSpPr>
              <a:spLocks noChangeArrowheads="1"/>
            </p:cNvSpPr>
            <p:nvPr/>
          </p:nvSpPr>
          <p:spPr bwMode="auto">
            <a:xfrm>
              <a:off x="3778250" y="1363663"/>
              <a:ext cx="381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41" name="Rectangle 39"/>
            <p:cNvSpPr>
              <a:spLocks noChangeArrowheads="1"/>
            </p:cNvSpPr>
            <p:nvPr/>
          </p:nvSpPr>
          <p:spPr bwMode="auto">
            <a:xfrm>
              <a:off x="3778250" y="1443038"/>
              <a:ext cx="381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42" name="Rectangle 40"/>
            <p:cNvSpPr>
              <a:spLocks noChangeArrowheads="1"/>
            </p:cNvSpPr>
            <p:nvPr/>
          </p:nvSpPr>
          <p:spPr bwMode="auto">
            <a:xfrm>
              <a:off x="3778250" y="1520825"/>
              <a:ext cx="381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43" name="Rectangle 41"/>
            <p:cNvSpPr>
              <a:spLocks noChangeArrowheads="1"/>
            </p:cNvSpPr>
            <p:nvPr/>
          </p:nvSpPr>
          <p:spPr bwMode="auto">
            <a:xfrm>
              <a:off x="3621088" y="1520825"/>
              <a:ext cx="39687"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44" name="Rectangle 42"/>
            <p:cNvSpPr>
              <a:spLocks noChangeArrowheads="1"/>
            </p:cNvSpPr>
            <p:nvPr/>
          </p:nvSpPr>
          <p:spPr bwMode="auto">
            <a:xfrm>
              <a:off x="3698875" y="1520825"/>
              <a:ext cx="39687"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168" name="Group 167"/>
          <p:cNvGrpSpPr/>
          <p:nvPr/>
        </p:nvGrpSpPr>
        <p:grpSpPr>
          <a:xfrm>
            <a:off x="5987604" y="1719470"/>
            <a:ext cx="292072" cy="292071"/>
            <a:chOff x="7294563" y="6013450"/>
            <a:chExt cx="1027113" cy="1027113"/>
          </a:xfrm>
          <a:solidFill>
            <a:schemeClr val="bg1"/>
          </a:solidFill>
        </p:grpSpPr>
        <p:sp>
          <p:nvSpPr>
            <p:cNvPr id="169" name="Freeform 307"/>
            <p:cNvSpPr>
              <a:spLocks noEditPoints="1"/>
            </p:cNvSpPr>
            <p:nvPr/>
          </p:nvSpPr>
          <p:spPr bwMode="auto">
            <a:xfrm>
              <a:off x="7294563" y="6016625"/>
              <a:ext cx="1027113" cy="1023938"/>
            </a:xfrm>
            <a:custGeom>
              <a:avLst/>
              <a:gdLst>
                <a:gd name="T0" fmla="*/ 1762 w 1931"/>
                <a:gd name="T1" fmla="*/ 426 h 1923"/>
                <a:gd name="T2" fmla="*/ 1709 w 1931"/>
                <a:gd name="T3" fmla="*/ 145 h 1923"/>
                <a:gd name="T4" fmla="*/ 1575 w 1931"/>
                <a:gd name="T5" fmla="*/ 66 h 1923"/>
                <a:gd name="T6" fmla="*/ 1322 w 1931"/>
                <a:gd name="T7" fmla="*/ 30 h 1923"/>
                <a:gd name="T8" fmla="*/ 1247 w 1931"/>
                <a:gd name="T9" fmla="*/ 169 h 1923"/>
                <a:gd name="T10" fmla="*/ 899 w 1931"/>
                <a:gd name="T11" fmla="*/ 134 h 1923"/>
                <a:gd name="T12" fmla="*/ 321 w 1931"/>
                <a:gd name="T13" fmla="*/ 732 h 1923"/>
                <a:gd name="T14" fmla="*/ 73 w 1931"/>
                <a:gd name="T15" fmla="*/ 876 h 1923"/>
                <a:gd name="T16" fmla="*/ 0 w 1931"/>
                <a:gd name="T17" fmla="*/ 1059 h 1923"/>
                <a:gd name="T18" fmla="*/ 70 w 1931"/>
                <a:gd name="T19" fmla="*/ 1328 h 1923"/>
                <a:gd name="T20" fmla="*/ 299 w 1931"/>
                <a:gd name="T21" fmla="*/ 1408 h 1923"/>
                <a:gd name="T22" fmla="*/ 511 w 1931"/>
                <a:gd name="T23" fmla="*/ 1513 h 1923"/>
                <a:gd name="T24" fmla="*/ 712 w 1931"/>
                <a:gd name="T25" fmla="*/ 1415 h 1923"/>
                <a:gd name="T26" fmla="*/ 904 w 1931"/>
                <a:gd name="T27" fmla="*/ 1923 h 1923"/>
                <a:gd name="T28" fmla="*/ 1224 w 1931"/>
                <a:gd name="T29" fmla="*/ 1507 h 1923"/>
                <a:gd name="T30" fmla="*/ 1331 w 1931"/>
                <a:gd name="T31" fmla="*/ 1144 h 1923"/>
                <a:gd name="T32" fmla="*/ 1096 w 1931"/>
                <a:gd name="T33" fmla="*/ 1571 h 1923"/>
                <a:gd name="T34" fmla="*/ 675 w 1931"/>
                <a:gd name="T35" fmla="*/ 1197 h 1923"/>
                <a:gd name="T36" fmla="*/ 966 w 1931"/>
                <a:gd name="T37" fmla="*/ 222 h 1923"/>
                <a:gd name="T38" fmla="*/ 887 w 1931"/>
                <a:gd name="T39" fmla="*/ 356 h 1923"/>
                <a:gd name="T40" fmla="*/ 851 w 1931"/>
                <a:gd name="T41" fmla="*/ 609 h 1923"/>
                <a:gd name="T42" fmla="*/ 990 w 1931"/>
                <a:gd name="T43" fmla="*/ 684 h 1923"/>
                <a:gd name="T44" fmla="*/ 1043 w 1931"/>
                <a:gd name="T45" fmla="*/ 965 h 1923"/>
                <a:gd name="T46" fmla="*/ 1177 w 1931"/>
                <a:gd name="T47" fmla="*/ 1044 h 1923"/>
                <a:gd name="T48" fmla="*/ 1399 w 1931"/>
                <a:gd name="T49" fmla="*/ 1108 h 1923"/>
                <a:gd name="T50" fmla="*/ 1505 w 1931"/>
                <a:gd name="T51" fmla="*/ 941 h 1923"/>
                <a:gd name="T52" fmla="*/ 1786 w 1931"/>
                <a:gd name="T53" fmla="*/ 888 h 1923"/>
                <a:gd name="T54" fmla="*/ 1865 w 1931"/>
                <a:gd name="T55" fmla="*/ 754 h 1923"/>
                <a:gd name="T56" fmla="*/ 1901 w 1931"/>
                <a:gd name="T57" fmla="*/ 501 h 1923"/>
                <a:gd name="T58" fmla="*/ 372 w 1931"/>
                <a:gd name="T59" fmla="*/ 1243 h 1923"/>
                <a:gd name="T60" fmla="*/ 1032 w 1931"/>
                <a:gd name="T61" fmla="*/ 1859 h 1923"/>
                <a:gd name="T62" fmla="*/ 1096 w 1931"/>
                <a:gd name="T63" fmla="*/ 1763 h 1923"/>
                <a:gd name="T64" fmla="*/ 840 w 1931"/>
                <a:gd name="T65" fmla="*/ 1699 h 1923"/>
                <a:gd name="T66" fmla="*/ 705 w 1931"/>
                <a:gd name="T67" fmla="*/ 1332 h 1923"/>
                <a:gd name="T68" fmla="*/ 471 w 1931"/>
                <a:gd name="T69" fmla="*/ 1395 h 1923"/>
                <a:gd name="T70" fmla="*/ 285 w 1931"/>
                <a:gd name="T71" fmla="*/ 1345 h 1923"/>
                <a:gd name="T72" fmla="*/ 183 w 1931"/>
                <a:gd name="T73" fmla="*/ 1276 h 1923"/>
                <a:gd name="T74" fmla="*/ 64 w 1931"/>
                <a:gd name="T75" fmla="*/ 1085 h 1923"/>
                <a:gd name="T76" fmla="*/ 137 w 1931"/>
                <a:gd name="T77" fmla="*/ 902 h 1923"/>
                <a:gd name="T78" fmla="*/ 361 w 1931"/>
                <a:gd name="T79" fmla="*/ 850 h 1923"/>
                <a:gd name="T80" fmla="*/ 438 w 1931"/>
                <a:gd name="T81" fmla="*/ 1314 h 1923"/>
                <a:gd name="T82" fmla="*/ 1842 w 1931"/>
                <a:gd name="T83" fmla="*/ 686 h 1923"/>
                <a:gd name="T84" fmla="*/ 1715 w 1931"/>
                <a:gd name="T85" fmla="*/ 901 h 1923"/>
                <a:gd name="T86" fmla="*/ 1385 w 1931"/>
                <a:gd name="T87" fmla="*/ 946 h 1923"/>
                <a:gd name="T88" fmla="*/ 1177 w 1931"/>
                <a:gd name="T89" fmla="*/ 820 h 1923"/>
                <a:gd name="T90" fmla="*/ 1029 w 1931"/>
                <a:gd name="T91" fmla="*/ 736 h 1923"/>
                <a:gd name="T92" fmla="*/ 910 w 1931"/>
                <a:gd name="T93" fmla="*/ 424 h 1923"/>
                <a:gd name="T94" fmla="*/ 1037 w 1931"/>
                <a:gd name="T95" fmla="*/ 209 h 1923"/>
                <a:gd name="T96" fmla="*/ 1367 w 1931"/>
                <a:gd name="T97" fmla="*/ 164 h 1923"/>
                <a:gd name="T98" fmla="*/ 1575 w 1931"/>
                <a:gd name="T99" fmla="*/ 290 h 1923"/>
                <a:gd name="T100" fmla="*/ 1723 w 1931"/>
                <a:gd name="T101" fmla="*/ 374 h 1923"/>
                <a:gd name="T102" fmla="*/ 1842 w 1931"/>
                <a:gd name="T103" fmla="*/ 686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31" h="1923">
                  <a:moveTo>
                    <a:pt x="1901" y="501"/>
                  </a:moveTo>
                  <a:cubicBezTo>
                    <a:pt x="1777" y="483"/>
                    <a:pt x="1777" y="483"/>
                    <a:pt x="1777" y="483"/>
                  </a:cubicBezTo>
                  <a:cubicBezTo>
                    <a:pt x="1759" y="480"/>
                    <a:pt x="1747" y="464"/>
                    <a:pt x="1749" y="447"/>
                  </a:cubicBezTo>
                  <a:cubicBezTo>
                    <a:pt x="1751" y="438"/>
                    <a:pt x="1755" y="431"/>
                    <a:pt x="1762" y="426"/>
                  </a:cubicBezTo>
                  <a:cubicBezTo>
                    <a:pt x="1862" y="350"/>
                    <a:pt x="1862" y="350"/>
                    <a:pt x="1862" y="350"/>
                  </a:cubicBezTo>
                  <a:cubicBezTo>
                    <a:pt x="1877" y="340"/>
                    <a:pt x="1879" y="320"/>
                    <a:pt x="1869" y="305"/>
                  </a:cubicBezTo>
                  <a:cubicBezTo>
                    <a:pt x="1754" y="152"/>
                    <a:pt x="1754" y="152"/>
                    <a:pt x="1754" y="152"/>
                  </a:cubicBezTo>
                  <a:cubicBezTo>
                    <a:pt x="1743" y="138"/>
                    <a:pt x="1723" y="135"/>
                    <a:pt x="1709" y="145"/>
                  </a:cubicBezTo>
                  <a:cubicBezTo>
                    <a:pt x="1608" y="221"/>
                    <a:pt x="1608" y="221"/>
                    <a:pt x="1608" y="221"/>
                  </a:cubicBezTo>
                  <a:cubicBezTo>
                    <a:pt x="1594" y="232"/>
                    <a:pt x="1574" y="229"/>
                    <a:pt x="1563" y="215"/>
                  </a:cubicBezTo>
                  <a:cubicBezTo>
                    <a:pt x="1558" y="208"/>
                    <a:pt x="1556" y="199"/>
                    <a:pt x="1557" y="191"/>
                  </a:cubicBezTo>
                  <a:cubicBezTo>
                    <a:pt x="1575" y="66"/>
                    <a:pt x="1575" y="66"/>
                    <a:pt x="1575" y="66"/>
                  </a:cubicBezTo>
                  <a:cubicBezTo>
                    <a:pt x="1578" y="49"/>
                    <a:pt x="1565" y="33"/>
                    <a:pt x="1548" y="30"/>
                  </a:cubicBezTo>
                  <a:cubicBezTo>
                    <a:pt x="1548" y="30"/>
                    <a:pt x="1548" y="30"/>
                    <a:pt x="1548" y="30"/>
                  </a:cubicBezTo>
                  <a:cubicBezTo>
                    <a:pt x="1358" y="3"/>
                    <a:pt x="1358" y="3"/>
                    <a:pt x="1358" y="3"/>
                  </a:cubicBezTo>
                  <a:cubicBezTo>
                    <a:pt x="1340" y="0"/>
                    <a:pt x="1324" y="13"/>
                    <a:pt x="1322" y="30"/>
                  </a:cubicBezTo>
                  <a:cubicBezTo>
                    <a:pt x="1322" y="30"/>
                    <a:pt x="1322" y="30"/>
                    <a:pt x="1322" y="30"/>
                  </a:cubicBezTo>
                  <a:cubicBezTo>
                    <a:pt x="1304" y="154"/>
                    <a:pt x="1304" y="154"/>
                    <a:pt x="1304" y="154"/>
                  </a:cubicBezTo>
                  <a:cubicBezTo>
                    <a:pt x="1301" y="172"/>
                    <a:pt x="1285" y="184"/>
                    <a:pt x="1268" y="182"/>
                  </a:cubicBezTo>
                  <a:cubicBezTo>
                    <a:pt x="1259" y="180"/>
                    <a:pt x="1252" y="176"/>
                    <a:pt x="1247" y="169"/>
                  </a:cubicBezTo>
                  <a:cubicBezTo>
                    <a:pt x="1171" y="69"/>
                    <a:pt x="1171" y="69"/>
                    <a:pt x="1171" y="69"/>
                  </a:cubicBezTo>
                  <a:cubicBezTo>
                    <a:pt x="1161" y="54"/>
                    <a:pt x="1141" y="52"/>
                    <a:pt x="1126" y="62"/>
                  </a:cubicBezTo>
                  <a:cubicBezTo>
                    <a:pt x="1030" y="134"/>
                    <a:pt x="1030" y="134"/>
                    <a:pt x="1030" y="134"/>
                  </a:cubicBezTo>
                  <a:cubicBezTo>
                    <a:pt x="987" y="130"/>
                    <a:pt x="943" y="130"/>
                    <a:pt x="899" y="134"/>
                  </a:cubicBezTo>
                  <a:cubicBezTo>
                    <a:pt x="614" y="167"/>
                    <a:pt x="391" y="394"/>
                    <a:pt x="363" y="680"/>
                  </a:cubicBezTo>
                  <a:cubicBezTo>
                    <a:pt x="362" y="689"/>
                    <a:pt x="362" y="698"/>
                    <a:pt x="362" y="707"/>
                  </a:cubicBezTo>
                  <a:cubicBezTo>
                    <a:pt x="352" y="707"/>
                    <a:pt x="352" y="707"/>
                    <a:pt x="352" y="707"/>
                  </a:cubicBezTo>
                  <a:cubicBezTo>
                    <a:pt x="337" y="707"/>
                    <a:pt x="324" y="717"/>
                    <a:pt x="321" y="732"/>
                  </a:cubicBezTo>
                  <a:cubicBezTo>
                    <a:pt x="299" y="837"/>
                    <a:pt x="299" y="837"/>
                    <a:pt x="299" y="837"/>
                  </a:cubicBezTo>
                  <a:cubicBezTo>
                    <a:pt x="210" y="776"/>
                    <a:pt x="210" y="776"/>
                    <a:pt x="210" y="776"/>
                  </a:cubicBezTo>
                  <a:cubicBezTo>
                    <a:pt x="197" y="767"/>
                    <a:pt x="180" y="769"/>
                    <a:pt x="169" y="780"/>
                  </a:cubicBezTo>
                  <a:cubicBezTo>
                    <a:pt x="73" y="876"/>
                    <a:pt x="73" y="876"/>
                    <a:pt x="73" y="876"/>
                  </a:cubicBezTo>
                  <a:cubicBezTo>
                    <a:pt x="62" y="887"/>
                    <a:pt x="61" y="904"/>
                    <a:pt x="70" y="917"/>
                  </a:cubicBezTo>
                  <a:cubicBezTo>
                    <a:pt x="130" y="1005"/>
                    <a:pt x="130" y="1005"/>
                    <a:pt x="130" y="1005"/>
                  </a:cubicBezTo>
                  <a:cubicBezTo>
                    <a:pt x="25" y="1027"/>
                    <a:pt x="25" y="1027"/>
                    <a:pt x="25" y="1027"/>
                  </a:cubicBezTo>
                  <a:cubicBezTo>
                    <a:pt x="10" y="1030"/>
                    <a:pt x="0" y="1044"/>
                    <a:pt x="0" y="1059"/>
                  </a:cubicBezTo>
                  <a:cubicBezTo>
                    <a:pt x="0" y="1187"/>
                    <a:pt x="0" y="1187"/>
                    <a:pt x="0" y="1187"/>
                  </a:cubicBezTo>
                  <a:cubicBezTo>
                    <a:pt x="0" y="1202"/>
                    <a:pt x="11" y="1215"/>
                    <a:pt x="25" y="1218"/>
                  </a:cubicBezTo>
                  <a:cubicBezTo>
                    <a:pt x="131" y="1240"/>
                    <a:pt x="131" y="1240"/>
                    <a:pt x="131" y="1240"/>
                  </a:cubicBezTo>
                  <a:cubicBezTo>
                    <a:pt x="70" y="1328"/>
                    <a:pt x="70" y="1328"/>
                    <a:pt x="70" y="1328"/>
                  </a:cubicBezTo>
                  <a:cubicBezTo>
                    <a:pt x="61" y="1341"/>
                    <a:pt x="63" y="1358"/>
                    <a:pt x="74" y="1369"/>
                  </a:cubicBezTo>
                  <a:cubicBezTo>
                    <a:pt x="170" y="1465"/>
                    <a:pt x="170" y="1465"/>
                    <a:pt x="170" y="1465"/>
                  </a:cubicBezTo>
                  <a:cubicBezTo>
                    <a:pt x="180" y="1476"/>
                    <a:pt x="198" y="1478"/>
                    <a:pt x="210" y="1469"/>
                  </a:cubicBezTo>
                  <a:cubicBezTo>
                    <a:pt x="299" y="1408"/>
                    <a:pt x="299" y="1408"/>
                    <a:pt x="299" y="1408"/>
                  </a:cubicBezTo>
                  <a:cubicBezTo>
                    <a:pt x="321" y="1513"/>
                    <a:pt x="321" y="1513"/>
                    <a:pt x="321" y="1513"/>
                  </a:cubicBezTo>
                  <a:cubicBezTo>
                    <a:pt x="324" y="1528"/>
                    <a:pt x="337" y="1539"/>
                    <a:pt x="352" y="1539"/>
                  </a:cubicBezTo>
                  <a:cubicBezTo>
                    <a:pt x="480" y="1539"/>
                    <a:pt x="480" y="1539"/>
                    <a:pt x="480" y="1539"/>
                  </a:cubicBezTo>
                  <a:cubicBezTo>
                    <a:pt x="495" y="1539"/>
                    <a:pt x="508" y="1528"/>
                    <a:pt x="511" y="1513"/>
                  </a:cubicBezTo>
                  <a:cubicBezTo>
                    <a:pt x="534" y="1408"/>
                    <a:pt x="534" y="1408"/>
                    <a:pt x="534" y="1408"/>
                  </a:cubicBezTo>
                  <a:cubicBezTo>
                    <a:pt x="622" y="1469"/>
                    <a:pt x="622" y="1469"/>
                    <a:pt x="622" y="1469"/>
                  </a:cubicBezTo>
                  <a:cubicBezTo>
                    <a:pt x="635" y="1478"/>
                    <a:pt x="652" y="1476"/>
                    <a:pt x="663" y="1465"/>
                  </a:cubicBezTo>
                  <a:cubicBezTo>
                    <a:pt x="712" y="1415"/>
                    <a:pt x="712" y="1415"/>
                    <a:pt x="712" y="1415"/>
                  </a:cubicBezTo>
                  <a:cubicBezTo>
                    <a:pt x="712" y="1507"/>
                    <a:pt x="712" y="1507"/>
                    <a:pt x="712" y="1507"/>
                  </a:cubicBezTo>
                  <a:cubicBezTo>
                    <a:pt x="713" y="1552"/>
                    <a:pt x="737" y="1594"/>
                    <a:pt x="776" y="1617"/>
                  </a:cubicBezTo>
                  <a:cubicBezTo>
                    <a:pt x="776" y="1795"/>
                    <a:pt x="776" y="1795"/>
                    <a:pt x="776" y="1795"/>
                  </a:cubicBezTo>
                  <a:cubicBezTo>
                    <a:pt x="776" y="1865"/>
                    <a:pt x="834" y="1923"/>
                    <a:pt x="904" y="1923"/>
                  </a:cubicBezTo>
                  <a:cubicBezTo>
                    <a:pt x="1032" y="1923"/>
                    <a:pt x="1032" y="1923"/>
                    <a:pt x="1032" y="1923"/>
                  </a:cubicBezTo>
                  <a:cubicBezTo>
                    <a:pt x="1103" y="1923"/>
                    <a:pt x="1160" y="1865"/>
                    <a:pt x="1160" y="1795"/>
                  </a:cubicBezTo>
                  <a:cubicBezTo>
                    <a:pt x="1160" y="1617"/>
                    <a:pt x="1160" y="1617"/>
                    <a:pt x="1160" y="1617"/>
                  </a:cubicBezTo>
                  <a:cubicBezTo>
                    <a:pt x="1200" y="1594"/>
                    <a:pt x="1224" y="1552"/>
                    <a:pt x="1224" y="1507"/>
                  </a:cubicBezTo>
                  <a:cubicBezTo>
                    <a:pt x="1224" y="1380"/>
                    <a:pt x="1224" y="1380"/>
                    <a:pt x="1224" y="1380"/>
                  </a:cubicBezTo>
                  <a:cubicBezTo>
                    <a:pt x="1225" y="1327"/>
                    <a:pt x="1253" y="1277"/>
                    <a:pt x="1298" y="1249"/>
                  </a:cubicBezTo>
                  <a:cubicBezTo>
                    <a:pt x="1325" y="1232"/>
                    <a:pt x="1350" y="1213"/>
                    <a:pt x="1374" y="1192"/>
                  </a:cubicBezTo>
                  <a:cubicBezTo>
                    <a:pt x="1331" y="1144"/>
                    <a:pt x="1331" y="1144"/>
                    <a:pt x="1331" y="1144"/>
                  </a:cubicBezTo>
                  <a:cubicBezTo>
                    <a:pt x="1310" y="1163"/>
                    <a:pt x="1287" y="1180"/>
                    <a:pt x="1264" y="1196"/>
                  </a:cubicBezTo>
                  <a:cubicBezTo>
                    <a:pt x="1200" y="1235"/>
                    <a:pt x="1161" y="1305"/>
                    <a:pt x="1160" y="1380"/>
                  </a:cubicBezTo>
                  <a:cubicBezTo>
                    <a:pt x="1160" y="1507"/>
                    <a:pt x="1160" y="1507"/>
                    <a:pt x="1160" y="1507"/>
                  </a:cubicBezTo>
                  <a:cubicBezTo>
                    <a:pt x="1160" y="1542"/>
                    <a:pt x="1132" y="1571"/>
                    <a:pt x="1096" y="1571"/>
                  </a:cubicBezTo>
                  <a:cubicBezTo>
                    <a:pt x="840" y="1571"/>
                    <a:pt x="840" y="1571"/>
                    <a:pt x="840" y="1571"/>
                  </a:cubicBezTo>
                  <a:cubicBezTo>
                    <a:pt x="805" y="1571"/>
                    <a:pt x="776" y="1542"/>
                    <a:pt x="776" y="1507"/>
                  </a:cubicBezTo>
                  <a:cubicBezTo>
                    <a:pt x="776" y="1377"/>
                    <a:pt x="776" y="1377"/>
                    <a:pt x="776" y="1377"/>
                  </a:cubicBezTo>
                  <a:cubicBezTo>
                    <a:pt x="776" y="1304"/>
                    <a:pt x="737" y="1236"/>
                    <a:pt x="675" y="1197"/>
                  </a:cubicBezTo>
                  <a:cubicBezTo>
                    <a:pt x="421" y="1037"/>
                    <a:pt x="345" y="702"/>
                    <a:pt x="504" y="449"/>
                  </a:cubicBezTo>
                  <a:cubicBezTo>
                    <a:pt x="603" y="291"/>
                    <a:pt x="776" y="196"/>
                    <a:pt x="962" y="195"/>
                  </a:cubicBezTo>
                  <a:cubicBezTo>
                    <a:pt x="961" y="196"/>
                    <a:pt x="961" y="197"/>
                    <a:pt x="960" y="199"/>
                  </a:cubicBezTo>
                  <a:cubicBezTo>
                    <a:pt x="959" y="207"/>
                    <a:pt x="961" y="215"/>
                    <a:pt x="966" y="222"/>
                  </a:cubicBezTo>
                  <a:cubicBezTo>
                    <a:pt x="1042" y="323"/>
                    <a:pt x="1042" y="323"/>
                    <a:pt x="1042" y="323"/>
                  </a:cubicBezTo>
                  <a:cubicBezTo>
                    <a:pt x="1050" y="333"/>
                    <a:pt x="1051" y="347"/>
                    <a:pt x="1044" y="358"/>
                  </a:cubicBezTo>
                  <a:cubicBezTo>
                    <a:pt x="1037" y="369"/>
                    <a:pt x="1025" y="376"/>
                    <a:pt x="1012" y="374"/>
                  </a:cubicBezTo>
                  <a:cubicBezTo>
                    <a:pt x="887" y="356"/>
                    <a:pt x="887" y="356"/>
                    <a:pt x="887" y="356"/>
                  </a:cubicBezTo>
                  <a:cubicBezTo>
                    <a:pt x="870" y="353"/>
                    <a:pt x="854" y="366"/>
                    <a:pt x="851" y="383"/>
                  </a:cubicBezTo>
                  <a:cubicBezTo>
                    <a:pt x="851" y="383"/>
                    <a:pt x="851" y="383"/>
                    <a:pt x="851" y="383"/>
                  </a:cubicBezTo>
                  <a:cubicBezTo>
                    <a:pt x="824" y="573"/>
                    <a:pt x="824" y="573"/>
                    <a:pt x="824" y="573"/>
                  </a:cubicBezTo>
                  <a:cubicBezTo>
                    <a:pt x="821" y="591"/>
                    <a:pt x="834" y="607"/>
                    <a:pt x="851" y="609"/>
                  </a:cubicBezTo>
                  <a:cubicBezTo>
                    <a:pt x="851" y="609"/>
                    <a:pt x="851" y="609"/>
                    <a:pt x="851" y="609"/>
                  </a:cubicBezTo>
                  <a:cubicBezTo>
                    <a:pt x="976" y="627"/>
                    <a:pt x="976" y="627"/>
                    <a:pt x="976" y="627"/>
                  </a:cubicBezTo>
                  <a:cubicBezTo>
                    <a:pt x="993" y="630"/>
                    <a:pt x="1005" y="646"/>
                    <a:pt x="1003" y="663"/>
                  </a:cubicBezTo>
                  <a:cubicBezTo>
                    <a:pt x="1002" y="672"/>
                    <a:pt x="997" y="679"/>
                    <a:pt x="990" y="684"/>
                  </a:cubicBezTo>
                  <a:cubicBezTo>
                    <a:pt x="890" y="760"/>
                    <a:pt x="890" y="760"/>
                    <a:pt x="890" y="760"/>
                  </a:cubicBezTo>
                  <a:cubicBezTo>
                    <a:pt x="876" y="770"/>
                    <a:pt x="873" y="791"/>
                    <a:pt x="883" y="805"/>
                  </a:cubicBezTo>
                  <a:cubicBezTo>
                    <a:pt x="998" y="958"/>
                    <a:pt x="998" y="958"/>
                    <a:pt x="998" y="958"/>
                  </a:cubicBezTo>
                  <a:cubicBezTo>
                    <a:pt x="1009" y="972"/>
                    <a:pt x="1029" y="975"/>
                    <a:pt x="1043" y="965"/>
                  </a:cubicBezTo>
                  <a:cubicBezTo>
                    <a:pt x="1144" y="889"/>
                    <a:pt x="1144" y="889"/>
                    <a:pt x="1144" y="889"/>
                  </a:cubicBezTo>
                  <a:cubicBezTo>
                    <a:pt x="1158" y="879"/>
                    <a:pt x="1178" y="882"/>
                    <a:pt x="1189" y="896"/>
                  </a:cubicBezTo>
                  <a:cubicBezTo>
                    <a:pt x="1194" y="902"/>
                    <a:pt x="1196" y="911"/>
                    <a:pt x="1195" y="919"/>
                  </a:cubicBezTo>
                  <a:cubicBezTo>
                    <a:pt x="1177" y="1044"/>
                    <a:pt x="1177" y="1044"/>
                    <a:pt x="1177" y="1044"/>
                  </a:cubicBezTo>
                  <a:cubicBezTo>
                    <a:pt x="1174" y="1061"/>
                    <a:pt x="1187" y="1078"/>
                    <a:pt x="1204" y="1080"/>
                  </a:cubicBezTo>
                  <a:cubicBezTo>
                    <a:pt x="1204" y="1080"/>
                    <a:pt x="1204" y="1080"/>
                    <a:pt x="1204" y="1080"/>
                  </a:cubicBezTo>
                  <a:cubicBezTo>
                    <a:pt x="1394" y="1107"/>
                    <a:pt x="1394" y="1107"/>
                    <a:pt x="1394" y="1107"/>
                  </a:cubicBezTo>
                  <a:cubicBezTo>
                    <a:pt x="1396" y="1107"/>
                    <a:pt x="1397" y="1108"/>
                    <a:pt x="1399" y="1108"/>
                  </a:cubicBezTo>
                  <a:cubicBezTo>
                    <a:pt x="1415" y="1108"/>
                    <a:pt x="1428" y="1096"/>
                    <a:pt x="1430" y="1080"/>
                  </a:cubicBezTo>
                  <a:cubicBezTo>
                    <a:pt x="1448" y="956"/>
                    <a:pt x="1448" y="956"/>
                    <a:pt x="1448" y="956"/>
                  </a:cubicBezTo>
                  <a:cubicBezTo>
                    <a:pt x="1451" y="938"/>
                    <a:pt x="1467" y="926"/>
                    <a:pt x="1484" y="928"/>
                  </a:cubicBezTo>
                  <a:cubicBezTo>
                    <a:pt x="1493" y="930"/>
                    <a:pt x="1500" y="934"/>
                    <a:pt x="1505" y="941"/>
                  </a:cubicBezTo>
                  <a:cubicBezTo>
                    <a:pt x="1581" y="1041"/>
                    <a:pt x="1581" y="1041"/>
                    <a:pt x="1581" y="1041"/>
                  </a:cubicBezTo>
                  <a:cubicBezTo>
                    <a:pt x="1591" y="1056"/>
                    <a:pt x="1612" y="1058"/>
                    <a:pt x="1626" y="1048"/>
                  </a:cubicBezTo>
                  <a:cubicBezTo>
                    <a:pt x="1779" y="933"/>
                    <a:pt x="1779" y="933"/>
                    <a:pt x="1779" y="933"/>
                  </a:cubicBezTo>
                  <a:cubicBezTo>
                    <a:pt x="1793" y="922"/>
                    <a:pt x="1796" y="902"/>
                    <a:pt x="1786" y="888"/>
                  </a:cubicBezTo>
                  <a:cubicBezTo>
                    <a:pt x="1710" y="787"/>
                    <a:pt x="1710" y="787"/>
                    <a:pt x="1710" y="787"/>
                  </a:cubicBezTo>
                  <a:cubicBezTo>
                    <a:pt x="1702" y="777"/>
                    <a:pt x="1702" y="763"/>
                    <a:pt x="1708" y="752"/>
                  </a:cubicBezTo>
                  <a:cubicBezTo>
                    <a:pt x="1715" y="740"/>
                    <a:pt x="1728" y="734"/>
                    <a:pt x="1740" y="736"/>
                  </a:cubicBezTo>
                  <a:cubicBezTo>
                    <a:pt x="1865" y="754"/>
                    <a:pt x="1865" y="754"/>
                    <a:pt x="1865" y="754"/>
                  </a:cubicBezTo>
                  <a:cubicBezTo>
                    <a:pt x="1882" y="757"/>
                    <a:pt x="1899" y="745"/>
                    <a:pt x="1901" y="727"/>
                  </a:cubicBezTo>
                  <a:cubicBezTo>
                    <a:pt x="1901" y="727"/>
                    <a:pt x="1901" y="727"/>
                    <a:pt x="1901" y="727"/>
                  </a:cubicBezTo>
                  <a:cubicBezTo>
                    <a:pt x="1928" y="537"/>
                    <a:pt x="1928" y="537"/>
                    <a:pt x="1928" y="537"/>
                  </a:cubicBezTo>
                  <a:cubicBezTo>
                    <a:pt x="1931" y="519"/>
                    <a:pt x="1919" y="503"/>
                    <a:pt x="1901" y="501"/>
                  </a:cubicBezTo>
                  <a:cubicBezTo>
                    <a:pt x="1901" y="501"/>
                    <a:pt x="1901" y="501"/>
                    <a:pt x="1901" y="501"/>
                  </a:cubicBezTo>
                  <a:close/>
                  <a:moveTo>
                    <a:pt x="417" y="995"/>
                  </a:moveTo>
                  <a:cubicBezTo>
                    <a:pt x="447" y="1058"/>
                    <a:pt x="487" y="1116"/>
                    <a:pt x="536" y="1166"/>
                  </a:cubicBezTo>
                  <a:cubicBezTo>
                    <a:pt x="512" y="1232"/>
                    <a:pt x="439" y="1267"/>
                    <a:pt x="372" y="1243"/>
                  </a:cubicBezTo>
                  <a:cubicBezTo>
                    <a:pt x="306" y="1219"/>
                    <a:pt x="272" y="1146"/>
                    <a:pt x="295" y="1079"/>
                  </a:cubicBezTo>
                  <a:cubicBezTo>
                    <a:pt x="314" y="1028"/>
                    <a:pt x="362" y="994"/>
                    <a:pt x="416" y="995"/>
                  </a:cubicBezTo>
                  <a:lnTo>
                    <a:pt x="417" y="995"/>
                  </a:lnTo>
                  <a:close/>
                  <a:moveTo>
                    <a:pt x="1032" y="1859"/>
                  </a:moveTo>
                  <a:cubicBezTo>
                    <a:pt x="904" y="1859"/>
                    <a:pt x="904" y="1859"/>
                    <a:pt x="904" y="1859"/>
                  </a:cubicBezTo>
                  <a:cubicBezTo>
                    <a:pt x="869" y="1859"/>
                    <a:pt x="840" y="1830"/>
                    <a:pt x="840" y="1795"/>
                  </a:cubicBezTo>
                  <a:cubicBezTo>
                    <a:pt x="840" y="1763"/>
                    <a:pt x="840" y="1763"/>
                    <a:pt x="840" y="1763"/>
                  </a:cubicBezTo>
                  <a:cubicBezTo>
                    <a:pt x="1096" y="1763"/>
                    <a:pt x="1096" y="1763"/>
                    <a:pt x="1096" y="1763"/>
                  </a:cubicBezTo>
                  <a:cubicBezTo>
                    <a:pt x="1096" y="1795"/>
                    <a:pt x="1096" y="1795"/>
                    <a:pt x="1096" y="1795"/>
                  </a:cubicBezTo>
                  <a:cubicBezTo>
                    <a:pt x="1096" y="1830"/>
                    <a:pt x="1068" y="1859"/>
                    <a:pt x="1032" y="1859"/>
                  </a:cubicBezTo>
                  <a:moveTo>
                    <a:pt x="1096" y="1699"/>
                  </a:moveTo>
                  <a:cubicBezTo>
                    <a:pt x="840" y="1699"/>
                    <a:pt x="840" y="1699"/>
                    <a:pt x="840" y="1699"/>
                  </a:cubicBezTo>
                  <a:cubicBezTo>
                    <a:pt x="840" y="1635"/>
                    <a:pt x="840" y="1635"/>
                    <a:pt x="840" y="1635"/>
                  </a:cubicBezTo>
                  <a:cubicBezTo>
                    <a:pt x="1096" y="1635"/>
                    <a:pt x="1096" y="1635"/>
                    <a:pt x="1096" y="1635"/>
                  </a:cubicBezTo>
                  <a:lnTo>
                    <a:pt x="1096" y="1699"/>
                  </a:lnTo>
                  <a:close/>
                  <a:moveTo>
                    <a:pt x="705" y="1332"/>
                  </a:moveTo>
                  <a:cubicBezTo>
                    <a:pt x="636" y="1401"/>
                    <a:pt x="636" y="1401"/>
                    <a:pt x="636" y="1401"/>
                  </a:cubicBezTo>
                  <a:cubicBezTo>
                    <a:pt x="570" y="1355"/>
                    <a:pt x="570" y="1355"/>
                    <a:pt x="570" y="1355"/>
                  </a:cubicBezTo>
                  <a:cubicBezTo>
                    <a:pt x="541" y="1335"/>
                    <a:pt x="501" y="1342"/>
                    <a:pt x="481" y="1372"/>
                  </a:cubicBezTo>
                  <a:cubicBezTo>
                    <a:pt x="476" y="1379"/>
                    <a:pt x="473" y="1386"/>
                    <a:pt x="471" y="1395"/>
                  </a:cubicBezTo>
                  <a:cubicBezTo>
                    <a:pt x="454" y="1475"/>
                    <a:pt x="454" y="1475"/>
                    <a:pt x="454" y="1475"/>
                  </a:cubicBezTo>
                  <a:cubicBezTo>
                    <a:pt x="378" y="1475"/>
                    <a:pt x="378" y="1475"/>
                    <a:pt x="378" y="1475"/>
                  </a:cubicBezTo>
                  <a:cubicBezTo>
                    <a:pt x="361" y="1395"/>
                    <a:pt x="361" y="1395"/>
                    <a:pt x="361" y="1395"/>
                  </a:cubicBezTo>
                  <a:cubicBezTo>
                    <a:pt x="354" y="1360"/>
                    <a:pt x="320" y="1338"/>
                    <a:pt x="285" y="1345"/>
                  </a:cubicBezTo>
                  <a:cubicBezTo>
                    <a:pt x="277" y="1347"/>
                    <a:pt x="269" y="1350"/>
                    <a:pt x="262" y="1355"/>
                  </a:cubicBezTo>
                  <a:cubicBezTo>
                    <a:pt x="196" y="1401"/>
                    <a:pt x="196" y="1401"/>
                    <a:pt x="196" y="1401"/>
                  </a:cubicBezTo>
                  <a:cubicBezTo>
                    <a:pt x="137" y="1343"/>
                    <a:pt x="137" y="1343"/>
                    <a:pt x="137" y="1343"/>
                  </a:cubicBezTo>
                  <a:cubicBezTo>
                    <a:pt x="183" y="1276"/>
                    <a:pt x="183" y="1276"/>
                    <a:pt x="183" y="1276"/>
                  </a:cubicBezTo>
                  <a:cubicBezTo>
                    <a:pt x="203" y="1247"/>
                    <a:pt x="196" y="1207"/>
                    <a:pt x="167" y="1187"/>
                  </a:cubicBezTo>
                  <a:cubicBezTo>
                    <a:pt x="160" y="1183"/>
                    <a:pt x="152" y="1179"/>
                    <a:pt x="144" y="1177"/>
                  </a:cubicBezTo>
                  <a:cubicBezTo>
                    <a:pt x="64" y="1161"/>
                    <a:pt x="64" y="1161"/>
                    <a:pt x="64" y="1161"/>
                  </a:cubicBezTo>
                  <a:cubicBezTo>
                    <a:pt x="64" y="1085"/>
                    <a:pt x="64" y="1085"/>
                    <a:pt x="64" y="1085"/>
                  </a:cubicBezTo>
                  <a:cubicBezTo>
                    <a:pt x="144" y="1068"/>
                    <a:pt x="144" y="1068"/>
                    <a:pt x="144" y="1068"/>
                  </a:cubicBezTo>
                  <a:cubicBezTo>
                    <a:pt x="178" y="1060"/>
                    <a:pt x="200" y="1026"/>
                    <a:pt x="193" y="992"/>
                  </a:cubicBezTo>
                  <a:cubicBezTo>
                    <a:pt x="191" y="984"/>
                    <a:pt x="188" y="976"/>
                    <a:pt x="183" y="969"/>
                  </a:cubicBezTo>
                  <a:cubicBezTo>
                    <a:pt x="137" y="902"/>
                    <a:pt x="137" y="902"/>
                    <a:pt x="137" y="902"/>
                  </a:cubicBezTo>
                  <a:cubicBezTo>
                    <a:pt x="196" y="844"/>
                    <a:pt x="196" y="844"/>
                    <a:pt x="196" y="844"/>
                  </a:cubicBezTo>
                  <a:cubicBezTo>
                    <a:pt x="262" y="890"/>
                    <a:pt x="262" y="890"/>
                    <a:pt x="262" y="890"/>
                  </a:cubicBezTo>
                  <a:cubicBezTo>
                    <a:pt x="291" y="910"/>
                    <a:pt x="331" y="903"/>
                    <a:pt x="351" y="874"/>
                  </a:cubicBezTo>
                  <a:cubicBezTo>
                    <a:pt x="356" y="867"/>
                    <a:pt x="359" y="859"/>
                    <a:pt x="361" y="850"/>
                  </a:cubicBezTo>
                  <a:cubicBezTo>
                    <a:pt x="367" y="824"/>
                    <a:pt x="367" y="824"/>
                    <a:pt x="367" y="824"/>
                  </a:cubicBezTo>
                  <a:cubicBezTo>
                    <a:pt x="372" y="861"/>
                    <a:pt x="380" y="897"/>
                    <a:pt x="392" y="932"/>
                  </a:cubicBezTo>
                  <a:cubicBezTo>
                    <a:pt x="287" y="945"/>
                    <a:pt x="212" y="1040"/>
                    <a:pt x="224" y="1146"/>
                  </a:cubicBezTo>
                  <a:cubicBezTo>
                    <a:pt x="237" y="1251"/>
                    <a:pt x="332" y="1326"/>
                    <a:pt x="438" y="1314"/>
                  </a:cubicBezTo>
                  <a:cubicBezTo>
                    <a:pt x="501" y="1306"/>
                    <a:pt x="557" y="1268"/>
                    <a:pt x="586" y="1211"/>
                  </a:cubicBezTo>
                  <a:cubicBezTo>
                    <a:pt x="603" y="1225"/>
                    <a:pt x="621" y="1238"/>
                    <a:pt x="640" y="1251"/>
                  </a:cubicBezTo>
                  <a:cubicBezTo>
                    <a:pt x="671" y="1270"/>
                    <a:pt x="693" y="1299"/>
                    <a:pt x="705" y="1332"/>
                  </a:cubicBezTo>
                  <a:moveTo>
                    <a:pt x="1842" y="686"/>
                  </a:moveTo>
                  <a:cubicBezTo>
                    <a:pt x="1749" y="673"/>
                    <a:pt x="1749" y="673"/>
                    <a:pt x="1749" y="673"/>
                  </a:cubicBezTo>
                  <a:cubicBezTo>
                    <a:pt x="1697" y="665"/>
                    <a:pt x="1648" y="702"/>
                    <a:pt x="1641" y="754"/>
                  </a:cubicBezTo>
                  <a:cubicBezTo>
                    <a:pt x="1637" y="780"/>
                    <a:pt x="1644" y="805"/>
                    <a:pt x="1659" y="826"/>
                  </a:cubicBezTo>
                  <a:cubicBezTo>
                    <a:pt x="1715" y="901"/>
                    <a:pt x="1715" y="901"/>
                    <a:pt x="1715" y="901"/>
                  </a:cubicBezTo>
                  <a:cubicBezTo>
                    <a:pt x="1613" y="977"/>
                    <a:pt x="1613" y="977"/>
                    <a:pt x="1613" y="977"/>
                  </a:cubicBezTo>
                  <a:cubicBezTo>
                    <a:pt x="1556" y="902"/>
                    <a:pt x="1556" y="902"/>
                    <a:pt x="1556" y="902"/>
                  </a:cubicBezTo>
                  <a:cubicBezTo>
                    <a:pt x="1525" y="860"/>
                    <a:pt x="1464" y="851"/>
                    <a:pt x="1422" y="883"/>
                  </a:cubicBezTo>
                  <a:cubicBezTo>
                    <a:pt x="1402" y="898"/>
                    <a:pt x="1388" y="921"/>
                    <a:pt x="1385" y="946"/>
                  </a:cubicBezTo>
                  <a:cubicBezTo>
                    <a:pt x="1372" y="1039"/>
                    <a:pt x="1372" y="1039"/>
                    <a:pt x="1372" y="1039"/>
                  </a:cubicBezTo>
                  <a:cubicBezTo>
                    <a:pt x="1245" y="1021"/>
                    <a:pt x="1245" y="1021"/>
                    <a:pt x="1245" y="1021"/>
                  </a:cubicBezTo>
                  <a:cubicBezTo>
                    <a:pt x="1258" y="928"/>
                    <a:pt x="1258" y="928"/>
                    <a:pt x="1258" y="928"/>
                  </a:cubicBezTo>
                  <a:cubicBezTo>
                    <a:pt x="1266" y="876"/>
                    <a:pt x="1229" y="827"/>
                    <a:pt x="1177" y="820"/>
                  </a:cubicBezTo>
                  <a:cubicBezTo>
                    <a:pt x="1152" y="816"/>
                    <a:pt x="1126" y="823"/>
                    <a:pt x="1106" y="838"/>
                  </a:cubicBezTo>
                  <a:cubicBezTo>
                    <a:pt x="1031" y="894"/>
                    <a:pt x="1031" y="894"/>
                    <a:pt x="1031" y="894"/>
                  </a:cubicBezTo>
                  <a:cubicBezTo>
                    <a:pt x="954" y="792"/>
                    <a:pt x="954" y="792"/>
                    <a:pt x="954" y="792"/>
                  </a:cubicBezTo>
                  <a:cubicBezTo>
                    <a:pt x="1029" y="736"/>
                    <a:pt x="1029" y="736"/>
                    <a:pt x="1029" y="736"/>
                  </a:cubicBezTo>
                  <a:cubicBezTo>
                    <a:pt x="1071" y="704"/>
                    <a:pt x="1080" y="644"/>
                    <a:pt x="1048" y="601"/>
                  </a:cubicBezTo>
                  <a:cubicBezTo>
                    <a:pt x="1033" y="581"/>
                    <a:pt x="1010" y="567"/>
                    <a:pt x="985" y="564"/>
                  </a:cubicBezTo>
                  <a:cubicBezTo>
                    <a:pt x="892" y="551"/>
                    <a:pt x="892" y="551"/>
                    <a:pt x="892" y="551"/>
                  </a:cubicBezTo>
                  <a:cubicBezTo>
                    <a:pt x="910" y="424"/>
                    <a:pt x="910" y="424"/>
                    <a:pt x="910" y="424"/>
                  </a:cubicBezTo>
                  <a:cubicBezTo>
                    <a:pt x="1003" y="437"/>
                    <a:pt x="1003" y="437"/>
                    <a:pt x="1003" y="437"/>
                  </a:cubicBezTo>
                  <a:cubicBezTo>
                    <a:pt x="1055" y="445"/>
                    <a:pt x="1104" y="408"/>
                    <a:pt x="1111" y="356"/>
                  </a:cubicBezTo>
                  <a:cubicBezTo>
                    <a:pt x="1115" y="330"/>
                    <a:pt x="1109" y="305"/>
                    <a:pt x="1093" y="284"/>
                  </a:cubicBezTo>
                  <a:cubicBezTo>
                    <a:pt x="1037" y="209"/>
                    <a:pt x="1037" y="209"/>
                    <a:pt x="1037" y="209"/>
                  </a:cubicBezTo>
                  <a:cubicBezTo>
                    <a:pt x="1139" y="133"/>
                    <a:pt x="1139" y="133"/>
                    <a:pt x="1139" y="133"/>
                  </a:cubicBezTo>
                  <a:cubicBezTo>
                    <a:pt x="1195" y="208"/>
                    <a:pt x="1195" y="208"/>
                    <a:pt x="1195" y="208"/>
                  </a:cubicBezTo>
                  <a:cubicBezTo>
                    <a:pt x="1227" y="250"/>
                    <a:pt x="1287" y="259"/>
                    <a:pt x="1330" y="227"/>
                  </a:cubicBezTo>
                  <a:cubicBezTo>
                    <a:pt x="1350" y="212"/>
                    <a:pt x="1364" y="189"/>
                    <a:pt x="1367" y="164"/>
                  </a:cubicBezTo>
                  <a:cubicBezTo>
                    <a:pt x="1381" y="71"/>
                    <a:pt x="1381" y="71"/>
                    <a:pt x="1381" y="71"/>
                  </a:cubicBezTo>
                  <a:cubicBezTo>
                    <a:pt x="1507" y="89"/>
                    <a:pt x="1507" y="89"/>
                    <a:pt x="1507" y="89"/>
                  </a:cubicBezTo>
                  <a:cubicBezTo>
                    <a:pt x="1494" y="182"/>
                    <a:pt x="1494" y="182"/>
                    <a:pt x="1494" y="182"/>
                  </a:cubicBezTo>
                  <a:cubicBezTo>
                    <a:pt x="1487" y="234"/>
                    <a:pt x="1523" y="283"/>
                    <a:pt x="1575" y="290"/>
                  </a:cubicBezTo>
                  <a:cubicBezTo>
                    <a:pt x="1601" y="294"/>
                    <a:pt x="1626" y="287"/>
                    <a:pt x="1647" y="272"/>
                  </a:cubicBezTo>
                  <a:cubicBezTo>
                    <a:pt x="1722" y="216"/>
                    <a:pt x="1722" y="216"/>
                    <a:pt x="1722" y="216"/>
                  </a:cubicBezTo>
                  <a:cubicBezTo>
                    <a:pt x="1798" y="318"/>
                    <a:pt x="1798" y="318"/>
                    <a:pt x="1798" y="318"/>
                  </a:cubicBezTo>
                  <a:cubicBezTo>
                    <a:pt x="1723" y="374"/>
                    <a:pt x="1723" y="374"/>
                    <a:pt x="1723" y="374"/>
                  </a:cubicBezTo>
                  <a:cubicBezTo>
                    <a:pt x="1681" y="406"/>
                    <a:pt x="1672" y="466"/>
                    <a:pt x="1704" y="509"/>
                  </a:cubicBezTo>
                  <a:cubicBezTo>
                    <a:pt x="1720" y="529"/>
                    <a:pt x="1742" y="543"/>
                    <a:pt x="1767" y="546"/>
                  </a:cubicBezTo>
                  <a:cubicBezTo>
                    <a:pt x="1860" y="560"/>
                    <a:pt x="1860" y="560"/>
                    <a:pt x="1860" y="560"/>
                  </a:cubicBezTo>
                  <a:lnTo>
                    <a:pt x="1842" y="6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70" name="Freeform 308"/>
            <p:cNvSpPr>
              <a:spLocks noEditPoints="1"/>
            </p:cNvSpPr>
            <p:nvPr/>
          </p:nvSpPr>
          <p:spPr bwMode="auto">
            <a:xfrm>
              <a:off x="7889876" y="6175375"/>
              <a:ext cx="273050" cy="27305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48 h 512"/>
                <a:gd name="T12" fmla="*/ 64 w 512"/>
                <a:gd name="T13" fmla="*/ 256 h 512"/>
                <a:gd name="T14" fmla="*/ 256 w 512"/>
                <a:gd name="T15" fmla="*/ 64 h 512"/>
                <a:gd name="T16" fmla="*/ 448 w 512"/>
                <a:gd name="T17" fmla="*/ 256 h 512"/>
                <a:gd name="T18" fmla="*/ 256 w 512"/>
                <a:gd name="T19" fmla="*/ 4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5" y="0"/>
                    <a:pt x="0" y="115"/>
                    <a:pt x="0" y="256"/>
                  </a:cubicBezTo>
                  <a:cubicBezTo>
                    <a:pt x="0" y="397"/>
                    <a:pt x="115" y="512"/>
                    <a:pt x="256" y="512"/>
                  </a:cubicBezTo>
                  <a:cubicBezTo>
                    <a:pt x="397" y="512"/>
                    <a:pt x="512" y="397"/>
                    <a:pt x="512" y="256"/>
                  </a:cubicBezTo>
                  <a:cubicBezTo>
                    <a:pt x="512" y="115"/>
                    <a:pt x="397" y="0"/>
                    <a:pt x="256" y="0"/>
                  </a:cubicBezTo>
                  <a:moveTo>
                    <a:pt x="256" y="448"/>
                  </a:moveTo>
                  <a:cubicBezTo>
                    <a:pt x="150" y="448"/>
                    <a:pt x="64" y="362"/>
                    <a:pt x="64" y="256"/>
                  </a:cubicBezTo>
                  <a:cubicBezTo>
                    <a:pt x="64" y="150"/>
                    <a:pt x="150" y="64"/>
                    <a:pt x="256" y="64"/>
                  </a:cubicBezTo>
                  <a:cubicBezTo>
                    <a:pt x="362" y="64"/>
                    <a:pt x="448" y="150"/>
                    <a:pt x="448" y="256"/>
                  </a:cubicBezTo>
                  <a:cubicBezTo>
                    <a:pt x="448" y="362"/>
                    <a:pt x="362" y="448"/>
                    <a:pt x="256" y="4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71" name="Rectangle 309"/>
            <p:cNvSpPr>
              <a:spLocks noChangeArrowheads="1"/>
            </p:cNvSpPr>
            <p:nvPr/>
          </p:nvSpPr>
          <p:spPr bwMode="auto">
            <a:xfrm>
              <a:off x="7791451" y="6767513"/>
              <a:ext cx="34925"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72" name="Freeform 310"/>
            <p:cNvSpPr>
              <a:spLocks/>
            </p:cNvSpPr>
            <p:nvPr/>
          </p:nvSpPr>
          <p:spPr bwMode="auto">
            <a:xfrm>
              <a:off x="7537451" y="6207125"/>
              <a:ext cx="288925" cy="525463"/>
            </a:xfrm>
            <a:custGeom>
              <a:avLst/>
              <a:gdLst>
                <a:gd name="T0" fmla="*/ 371 w 544"/>
                <a:gd name="T1" fmla="*/ 737 h 988"/>
                <a:gd name="T2" fmla="*/ 154 w 544"/>
                <a:gd name="T3" fmla="*/ 240 h 988"/>
                <a:gd name="T4" fmla="*/ 307 w 544"/>
                <a:gd name="T5" fmla="*/ 55 h 988"/>
                <a:gd name="T6" fmla="*/ 272 w 544"/>
                <a:gd name="T7" fmla="*/ 0 h 988"/>
                <a:gd name="T8" fmla="*/ 132 w 544"/>
                <a:gd name="T9" fmla="*/ 618 h 988"/>
                <a:gd name="T10" fmla="*/ 348 w 544"/>
                <a:gd name="T11" fmla="*/ 797 h 988"/>
                <a:gd name="T12" fmla="*/ 479 w 544"/>
                <a:gd name="T13" fmla="*/ 988 h 988"/>
                <a:gd name="T14" fmla="*/ 543 w 544"/>
                <a:gd name="T15" fmla="*/ 988 h 988"/>
                <a:gd name="T16" fmla="*/ 371 w 544"/>
                <a:gd name="T17" fmla="*/ 73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988">
                  <a:moveTo>
                    <a:pt x="371" y="737"/>
                  </a:moveTo>
                  <a:cubicBezTo>
                    <a:pt x="174" y="660"/>
                    <a:pt x="76" y="437"/>
                    <a:pt x="154" y="240"/>
                  </a:cubicBezTo>
                  <a:cubicBezTo>
                    <a:pt x="183" y="163"/>
                    <a:pt x="237" y="98"/>
                    <a:pt x="307" y="55"/>
                  </a:cubicBezTo>
                  <a:cubicBezTo>
                    <a:pt x="272" y="0"/>
                    <a:pt x="272" y="0"/>
                    <a:pt x="272" y="0"/>
                  </a:cubicBezTo>
                  <a:cubicBezTo>
                    <a:pt x="63" y="132"/>
                    <a:pt x="0" y="409"/>
                    <a:pt x="132" y="618"/>
                  </a:cubicBezTo>
                  <a:cubicBezTo>
                    <a:pt x="183" y="699"/>
                    <a:pt x="259" y="762"/>
                    <a:pt x="348" y="797"/>
                  </a:cubicBezTo>
                  <a:cubicBezTo>
                    <a:pt x="427" y="827"/>
                    <a:pt x="479" y="903"/>
                    <a:pt x="479" y="988"/>
                  </a:cubicBezTo>
                  <a:cubicBezTo>
                    <a:pt x="543" y="988"/>
                    <a:pt x="543" y="988"/>
                    <a:pt x="543" y="988"/>
                  </a:cubicBezTo>
                  <a:cubicBezTo>
                    <a:pt x="544" y="877"/>
                    <a:pt x="475" y="777"/>
                    <a:pt x="371" y="7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73" name="Rectangle 311"/>
            <p:cNvSpPr>
              <a:spLocks noChangeArrowheads="1"/>
            </p:cNvSpPr>
            <p:nvPr/>
          </p:nvSpPr>
          <p:spPr bwMode="auto">
            <a:xfrm>
              <a:off x="8132763" y="6648450"/>
              <a:ext cx="119063"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74" name="Freeform 312"/>
            <p:cNvSpPr>
              <a:spLocks/>
            </p:cNvSpPr>
            <p:nvPr/>
          </p:nvSpPr>
          <p:spPr bwMode="auto">
            <a:xfrm>
              <a:off x="8104188" y="6737350"/>
              <a:ext cx="123825" cy="111125"/>
            </a:xfrm>
            <a:custGeom>
              <a:avLst/>
              <a:gdLst>
                <a:gd name="T0" fmla="*/ 0 w 78"/>
                <a:gd name="T1" fmla="*/ 16 h 70"/>
                <a:gd name="T2" fmla="*/ 14 w 78"/>
                <a:gd name="T3" fmla="*/ 0 h 70"/>
                <a:gd name="T4" fmla="*/ 78 w 78"/>
                <a:gd name="T5" fmla="*/ 53 h 70"/>
                <a:gd name="T6" fmla="*/ 65 w 78"/>
                <a:gd name="T7" fmla="*/ 70 h 70"/>
                <a:gd name="T8" fmla="*/ 0 w 78"/>
                <a:gd name="T9" fmla="*/ 16 h 70"/>
              </a:gdLst>
              <a:ahLst/>
              <a:cxnLst>
                <a:cxn ang="0">
                  <a:pos x="T0" y="T1"/>
                </a:cxn>
                <a:cxn ang="0">
                  <a:pos x="T2" y="T3"/>
                </a:cxn>
                <a:cxn ang="0">
                  <a:pos x="T4" y="T5"/>
                </a:cxn>
                <a:cxn ang="0">
                  <a:pos x="T6" y="T7"/>
                </a:cxn>
                <a:cxn ang="0">
                  <a:pos x="T8" y="T9"/>
                </a:cxn>
              </a:cxnLst>
              <a:rect l="0" t="0" r="r" b="b"/>
              <a:pathLst>
                <a:path w="78" h="70">
                  <a:moveTo>
                    <a:pt x="0" y="16"/>
                  </a:moveTo>
                  <a:lnTo>
                    <a:pt x="14" y="0"/>
                  </a:lnTo>
                  <a:lnTo>
                    <a:pt x="78" y="53"/>
                  </a:lnTo>
                  <a:lnTo>
                    <a:pt x="65" y="7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75" name="Rectangle 313"/>
            <p:cNvSpPr>
              <a:spLocks noChangeArrowheads="1"/>
            </p:cNvSpPr>
            <p:nvPr/>
          </p:nvSpPr>
          <p:spPr bwMode="auto">
            <a:xfrm>
              <a:off x="8029576" y="6784975"/>
              <a:ext cx="34925"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76" name="Freeform 314"/>
            <p:cNvSpPr>
              <a:spLocks/>
            </p:cNvSpPr>
            <p:nvPr/>
          </p:nvSpPr>
          <p:spPr bwMode="auto">
            <a:xfrm>
              <a:off x="7312026" y="6273800"/>
              <a:ext cx="144463" cy="66675"/>
            </a:xfrm>
            <a:custGeom>
              <a:avLst/>
              <a:gdLst>
                <a:gd name="T0" fmla="*/ 0 w 91"/>
                <a:gd name="T1" fmla="*/ 21 h 42"/>
                <a:gd name="T2" fmla="*/ 86 w 91"/>
                <a:gd name="T3" fmla="*/ 0 h 42"/>
                <a:gd name="T4" fmla="*/ 91 w 91"/>
                <a:gd name="T5" fmla="*/ 21 h 42"/>
                <a:gd name="T6" fmla="*/ 5 w 91"/>
                <a:gd name="T7" fmla="*/ 42 h 42"/>
                <a:gd name="T8" fmla="*/ 0 w 91"/>
                <a:gd name="T9" fmla="*/ 21 h 42"/>
              </a:gdLst>
              <a:ahLst/>
              <a:cxnLst>
                <a:cxn ang="0">
                  <a:pos x="T0" y="T1"/>
                </a:cxn>
                <a:cxn ang="0">
                  <a:pos x="T2" y="T3"/>
                </a:cxn>
                <a:cxn ang="0">
                  <a:pos x="T4" y="T5"/>
                </a:cxn>
                <a:cxn ang="0">
                  <a:pos x="T6" y="T7"/>
                </a:cxn>
                <a:cxn ang="0">
                  <a:pos x="T8" y="T9"/>
                </a:cxn>
              </a:cxnLst>
              <a:rect l="0" t="0" r="r" b="b"/>
              <a:pathLst>
                <a:path w="91" h="42">
                  <a:moveTo>
                    <a:pt x="0" y="21"/>
                  </a:moveTo>
                  <a:lnTo>
                    <a:pt x="86" y="0"/>
                  </a:lnTo>
                  <a:lnTo>
                    <a:pt x="91" y="21"/>
                  </a:lnTo>
                  <a:lnTo>
                    <a:pt x="5" y="42"/>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77" name="Freeform 315"/>
            <p:cNvSpPr>
              <a:spLocks/>
            </p:cNvSpPr>
            <p:nvPr/>
          </p:nvSpPr>
          <p:spPr bwMode="auto">
            <a:xfrm>
              <a:off x="7340601" y="6105525"/>
              <a:ext cx="138113" cy="112713"/>
            </a:xfrm>
            <a:custGeom>
              <a:avLst/>
              <a:gdLst>
                <a:gd name="T0" fmla="*/ 0 w 87"/>
                <a:gd name="T1" fmla="*/ 18 h 71"/>
                <a:gd name="T2" fmla="*/ 12 w 87"/>
                <a:gd name="T3" fmla="*/ 0 h 71"/>
                <a:gd name="T4" fmla="*/ 87 w 87"/>
                <a:gd name="T5" fmla="*/ 54 h 71"/>
                <a:gd name="T6" fmla="*/ 75 w 87"/>
                <a:gd name="T7" fmla="*/ 71 h 71"/>
                <a:gd name="T8" fmla="*/ 0 w 87"/>
                <a:gd name="T9" fmla="*/ 18 h 71"/>
              </a:gdLst>
              <a:ahLst/>
              <a:cxnLst>
                <a:cxn ang="0">
                  <a:pos x="T0" y="T1"/>
                </a:cxn>
                <a:cxn ang="0">
                  <a:pos x="T2" y="T3"/>
                </a:cxn>
                <a:cxn ang="0">
                  <a:pos x="T4" y="T5"/>
                </a:cxn>
                <a:cxn ang="0">
                  <a:pos x="T6" y="T7"/>
                </a:cxn>
                <a:cxn ang="0">
                  <a:pos x="T8" y="T9"/>
                </a:cxn>
              </a:cxnLst>
              <a:rect l="0" t="0" r="r" b="b"/>
              <a:pathLst>
                <a:path w="87" h="71">
                  <a:moveTo>
                    <a:pt x="0" y="18"/>
                  </a:moveTo>
                  <a:lnTo>
                    <a:pt x="12" y="0"/>
                  </a:lnTo>
                  <a:lnTo>
                    <a:pt x="87" y="54"/>
                  </a:lnTo>
                  <a:lnTo>
                    <a:pt x="75" y="71"/>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178" name="Freeform 316"/>
            <p:cNvSpPr>
              <a:spLocks/>
            </p:cNvSpPr>
            <p:nvPr/>
          </p:nvSpPr>
          <p:spPr bwMode="auto">
            <a:xfrm>
              <a:off x="7486651" y="6013450"/>
              <a:ext cx="66675" cy="144463"/>
            </a:xfrm>
            <a:custGeom>
              <a:avLst/>
              <a:gdLst>
                <a:gd name="T0" fmla="*/ 0 w 42"/>
                <a:gd name="T1" fmla="*/ 5 h 91"/>
                <a:gd name="T2" fmla="*/ 20 w 42"/>
                <a:gd name="T3" fmla="*/ 0 h 91"/>
                <a:gd name="T4" fmla="*/ 42 w 42"/>
                <a:gd name="T5" fmla="*/ 86 h 91"/>
                <a:gd name="T6" fmla="*/ 21 w 42"/>
                <a:gd name="T7" fmla="*/ 91 h 91"/>
                <a:gd name="T8" fmla="*/ 0 w 42"/>
                <a:gd name="T9" fmla="*/ 5 h 91"/>
              </a:gdLst>
              <a:ahLst/>
              <a:cxnLst>
                <a:cxn ang="0">
                  <a:pos x="T0" y="T1"/>
                </a:cxn>
                <a:cxn ang="0">
                  <a:pos x="T2" y="T3"/>
                </a:cxn>
                <a:cxn ang="0">
                  <a:pos x="T4" y="T5"/>
                </a:cxn>
                <a:cxn ang="0">
                  <a:pos x="T6" y="T7"/>
                </a:cxn>
                <a:cxn ang="0">
                  <a:pos x="T8" y="T9"/>
                </a:cxn>
              </a:cxnLst>
              <a:rect l="0" t="0" r="r" b="b"/>
              <a:pathLst>
                <a:path w="42" h="91">
                  <a:moveTo>
                    <a:pt x="0" y="5"/>
                  </a:moveTo>
                  <a:lnTo>
                    <a:pt x="20" y="0"/>
                  </a:lnTo>
                  <a:lnTo>
                    <a:pt x="42" y="86"/>
                  </a:lnTo>
                  <a:lnTo>
                    <a:pt x="21" y="91"/>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207" name="Group 206"/>
          <p:cNvGrpSpPr/>
          <p:nvPr/>
        </p:nvGrpSpPr>
        <p:grpSpPr>
          <a:xfrm>
            <a:off x="4308033" y="3511315"/>
            <a:ext cx="334779" cy="334114"/>
            <a:chOff x="7015163" y="5697538"/>
            <a:chExt cx="800100" cy="798512"/>
          </a:xfrm>
          <a:solidFill>
            <a:schemeClr val="bg1"/>
          </a:solidFill>
        </p:grpSpPr>
        <p:sp>
          <p:nvSpPr>
            <p:cNvPr id="208" name="Freeform 25"/>
            <p:cNvSpPr>
              <a:spLocks/>
            </p:cNvSpPr>
            <p:nvPr/>
          </p:nvSpPr>
          <p:spPr bwMode="auto">
            <a:xfrm>
              <a:off x="7075488" y="6300788"/>
              <a:ext cx="31750" cy="30162"/>
            </a:xfrm>
            <a:custGeom>
              <a:avLst/>
              <a:gdLst>
                <a:gd name="T0" fmla="*/ 40 w 80"/>
                <a:gd name="T1" fmla="*/ 80 h 80"/>
                <a:gd name="T2" fmla="*/ 33 w 80"/>
                <a:gd name="T3" fmla="*/ 79 h 80"/>
                <a:gd name="T4" fmla="*/ 25 w 80"/>
                <a:gd name="T5" fmla="*/ 77 h 80"/>
                <a:gd name="T6" fmla="*/ 18 w 80"/>
                <a:gd name="T7" fmla="*/ 73 h 80"/>
                <a:gd name="T8" fmla="*/ 12 w 80"/>
                <a:gd name="T9" fmla="*/ 68 h 80"/>
                <a:gd name="T10" fmla="*/ 7 w 80"/>
                <a:gd name="T11" fmla="*/ 62 h 80"/>
                <a:gd name="T12" fmla="*/ 3 w 80"/>
                <a:gd name="T13" fmla="*/ 55 h 80"/>
                <a:gd name="T14" fmla="*/ 1 w 80"/>
                <a:gd name="T15" fmla="*/ 48 h 80"/>
                <a:gd name="T16" fmla="*/ 0 w 80"/>
                <a:gd name="T17" fmla="*/ 40 h 80"/>
                <a:gd name="T18" fmla="*/ 12 w 80"/>
                <a:gd name="T19" fmla="*/ 12 h 80"/>
                <a:gd name="T20" fmla="*/ 18 w 80"/>
                <a:gd name="T21" fmla="*/ 7 h 80"/>
                <a:gd name="T22" fmla="*/ 25 w 80"/>
                <a:gd name="T23" fmla="*/ 3 h 80"/>
                <a:gd name="T24" fmla="*/ 33 w 80"/>
                <a:gd name="T25" fmla="*/ 1 h 80"/>
                <a:gd name="T26" fmla="*/ 48 w 80"/>
                <a:gd name="T27" fmla="*/ 1 h 80"/>
                <a:gd name="T28" fmla="*/ 56 w 80"/>
                <a:gd name="T29" fmla="*/ 3 h 80"/>
                <a:gd name="T30" fmla="*/ 63 w 80"/>
                <a:gd name="T31" fmla="*/ 7 h 80"/>
                <a:gd name="T32" fmla="*/ 69 w 80"/>
                <a:gd name="T33" fmla="*/ 12 h 80"/>
                <a:gd name="T34" fmla="*/ 74 w 80"/>
                <a:gd name="T35" fmla="*/ 18 h 80"/>
                <a:gd name="T36" fmla="*/ 77 w 80"/>
                <a:gd name="T37" fmla="*/ 25 h 80"/>
                <a:gd name="T38" fmla="*/ 80 w 80"/>
                <a:gd name="T39" fmla="*/ 32 h 80"/>
                <a:gd name="T40" fmla="*/ 80 w 80"/>
                <a:gd name="T41" fmla="*/ 40 h 80"/>
                <a:gd name="T42" fmla="*/ 80 w 80"/>
                <a:gd name="T43" fmla="*/ 48 h 80"/>
                <a:gd name="T44" fmla="*/ 77 w 80"/>
                <a:gd name="T45" fmla="*/ 55 h 80"/>
                <a:gd name="T46" fmla="*/ 74 w 80"/>
                <a:gd name="T47" fmla="*/ 62 h 80"/>
                <a:gd name="T48" fmla="*/ 69 w 80"/>
                <a:gd name="T49" fmla="*/ 68 h 80"/>
                <a:gd name="T50" fmla="*/ 63 w 80"/>
                <a:gd name="T51" fmla="*/ 73 h 80"/>
                <a:gd name="T52" fmla="*/ 56 w 80"/>
                <a:gd name="T53" fmla="*/ 77 h 80"/>
                <a:gd name="T54" fmla="*/ 48 w 80"/>
                <a:gd name="T55" fmla="*/ 79 h 80"/>
                <a:gd name="T56" fmla="*/ 40 w 80"/>
                <a:gd name="T5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 h="80">
                  <a:moveTo>
                    <a:pt x="40" y="80"/>
                  </a:moveTo>
                  <a:cubicBezTo>
                    <a:pt x="38" y="80"/>
                    <a:pt x="35" y="80"/>
                    <a:pt x="33" y="79"/>
                  </a:cubicBezTo>
                  <a:cubicBezTo>
                    <a:pt x="30" y="78"/>
                    <a:pt x="27" y="78"/>
                    <a:pt x="25" y="77"/>
                  </a:cubicBezTo>
                  <a:cubicBezTo>
                    <a:pt x="23" y="76"/>
                    <a:pt x="20" y="75"/>
                    <a:pt x="18" y="73"/>
                  </a:cubicBezTo>
                  <a:cubicBezTo>
                    <a:pt x="16" y="72"/>
                    <a:pt x="14" y="70"/>
                    <a:pt x="12" y="68"/>
                  </a:cubicBezTo>
                  <a:cubicBezTo>
                    <a:pt x="10" y="66"/>
                    <a:pt x="9" y="64"/>
                    <a:pt x="7" y="62"/>
                  </a:cubicBezTo>
                  <a:cubicBezTo>
                    <a:pt x="6" y="60"/>
                    <a:pt x="4" y="57"/>
                    <a:pt x="3" y="55"/>
                  </a:cubicBezTo>
                  <a:cubicBezTo>
                    <a:pt x="2" y="53"/>
                    <a:pt x="2" y="50"/>
                    <a:pt x="1" y="48"/>
                  </a:cubicBezTo>
                  <a:cubicBezTo>
                    <a:pt x="1" y="45"/>
                    <a:pt x="0" y="42"/>
                    <a:pt x="0" y="40"/>
                  </a:cubicBezTo>
                  <a:cubicBezTo>
                    <a:pt x="0" y="29"/>
                    <a:pt x="5" y="19"/>
                    <a:pt x="12" y="12"/>
                  </a:cubicBezTo>
                  <a:cubicBezTo>
                    <a:pt x="14" y="10"/>
                    <a:pt x="16" y="8"/>
                    <a:pt x="18" y="7"/>
                  </a:cubicBezTo>
                  <a:cubicBezTo>
                    <a:pt x="20" y="5"/>
                    <a:pt x="23" y="4"/>
                    <a:pt x="25" y="3"/>
                  </a:cubicBezTo>
                  <a:cubicBezTo>
                    <a:pt x="27" y="2"/>
                    <a:pt x="30" y="1"/>
                    <a:pt x="33" y="1"/>
                  </a:cubicBezTo>
                  <a:cubicBezTo>
                    <a:pt x="38" y="0"/>
                    <a:pt x="43" y="0"/>
                    <a:pt x="48" y="1"/>
                  </a:cubicBezTo>
                  <a:cubicBezTo>
                    <a:pt x="51" y="1"/>
                    <a:pt x="53" y="2"/>
                    <a:pt x="56" y="3"/>
                  </a:cubicBezTo>
                  <a:cubicBezTo>
                    <a:pt x="58" y="4"/>
                    <a:pt x="60" y="5"/>
                    <a:pt x="63" y="7"/>
                  </a:cubicBezTo>
                  <a:cubicBezTo>
                    <a:pt x="65" y="8"/>
                    <a:pt x="67" y="10"/>
                    <a:pt x="69" y="12"/>
                  </a:cubicBezTo>
                  <a:cubicBezTo>
                    <a:pt x="70" y="13"/>
                    <a:pt x="72" y="15"/>
                    <a:pt x="74" y="18"/>
                  </a:cubicBezTo>
                  <a:cubicBezTo>
                    <a:pt x="75" y="20"/>
                    <a:pt x="76" y="22"/>
                    <a:pt x="77" y="25"/>
                  </a:cubicBezTo>
                  <a:cubicBezTo>
                    <a:pt x="78" y="27"/>
                    <a:pt x="79" y="29"/>
                    <a:pt x="80" y="32"/>
                  </a:cubicBezTo>
                  <a:cubicBezTo>
                    <a:pt x="80" y="35"/>
                    <a:pt x="80" y="37"/>
                    <a:pt x="80" y="40"/>
                  </a:cubicBezTo>
                  <a:cubicBezTo>
                    <a:pt x="80" y="42"/>
                    <a:pt x="80" y="45"/>
                    <a:pt x="80" y="48"/>
                  </a:cubicBezTo>
                  <a:cubicBezTo>
                    <a:pt x="79" y="50"/>
                    <a:pt x="78" y="53"/>
                    <a:pt x="77" y="55"/>
                  </a:cubicBezTo>
                  <a:cubicBezTo>
                    <a:pt x="76" y="58"/>
                    <a:pt x="75" y="60"/>
                    <a:pt x="74" y="62"/>
                  </a:cubicBezTo>
                  <a:cubicBezTo>
                    <a:pt x="72" y="64"/>
                    <a:pt x="71" y="66"/>
                    <a:pt x="69" y="68"/>
                  </a:cubicBezTo>
                  <a:cubicBezTo>
                    <a:pt x="67" y="70"/>
                    <a:pt x="65" y="72"/>
                    <a:pt x="63" y="73"/>
                  </a:cubicBezTo>
                  <a:cubicBezTo>
                    <a:pt x="60" y="74"/>
                    <a:pt x="58" y="76"/>
                    <a:pt x="56" y="77"/>
                  </a:cubicBezTo>
                  <a:cubicBezTo>
                    <a:pt x="53" y="78"/>
                    <a:pt x="51" y="79"/>
                    <a:pt x="48" y="79"/>
                  </a:cubicBezTo>
                  <a:cubicBezTo>
                    <a:pt x="46" y="80"/>
                    <a:pt x="43" y="80"/>
                    <a:pt x="40" y="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09" name="Freeform 26"/>
            <p:cNvSpPr>
              <a:spLocks noEditPoints="1"/>
            </p:cNvSpPr>
            <p:nvPr/>
          </p:nvSpPr>
          <p:spPr bwMode="auto">
            <a:xfrm>
              <a:off x="7015163" y="5697538"/>
              <a:ext cx="800100" cy="798512"/>
            </a:xfrm>
            <a:custGeom>
              <a:avLst/>
              <a:gdLst>
                <a:gd name="T0" fmla="*/ 1895 w 2048"/>
                <a:gd name="T1" fmla="*/ 1549 h 2051"/>
                <a:gd name="T2" fmla="*/ 1519 w 2048"/>
                <a:gd name="T3" fmla="*/ 1418 h 2051"/>
                <a:gd name="T4" fmla="*/ 1748 w 2048"/>
                <a:gd name="T5" fmla="*/ 1338 h 2051"/>
                <a:gd name="T6" fmla="*/ 1519 w 2048"/>
                <a:gd name="T7" fmla="*/ 1207 h 2051"/>
                <a:gd name="T8" fmla="*/ 1895 w 2048"/>
                <a:gd name="T9" fmla="*/ 1338 h 2051"/>
                <a:gd name="T10" fmla="*/ 1960 w 2048"/>
                <a:gd name="T11" fmla="*/ 1694 h 2051"/>
                <a:gd name="T12" fmla="*/ 1631 w 2048"/>
                <a:gd name="T13" fmla="*/ 1800 h 2051"/>
                <a:gd name="T14" fmla="*/ 1960 w 2048"/>
                <a:gd name="T15" fmla="*/ 1905 h 2051"/>
                <a:gd name="T16" fmla="*/ 1454 w 2048"/>
                <a:gd name="T17" fmla="*/ 1905 h 2051"/>
                <a:gd name="T18" fmla="*/ 1559 w 2048"/>
                <a:gd name="T19" fmla="*/ 1800 h 2051"/>
                <a:gd name="T20" fmla="*/ 1519 w 2048"/>
                <a:gd name="T21" fmla="*/ 1629 h 2051"/>
                <a:gd name="T22" fmla="*/ 1087 w 2048"/>
                <a:gd name="T23" fmla="*/ 1920 h 2051"/>
                <a:gd name="T24" fmla="*/ 925 w 2048"/>
                <a:gd name="T25" fmla="*/ 1619 h 2051"/>
                <a:gd name="T26" fmla="*/ 1190 w 2048"/>
                <a:gd name="T27" fmla="*/ 1345 h 2051"/>
                <a:gd name="T28" fmla="*/ 925 w 2048"/>
                <a:gd name="T29" fmla="*/ 1539 h 2051"/>
                <a:gd name="T30" fmla="*/ 1082 w 2048"/>
                <a:gd name="T31" fmla="*/ 1221 h 2051"/>
                <a:gd name="T32" fmla="*/ 1263 w 2048"/>
                <a:gd name="T33" fmla="*/ 816 h 2051"/>
                <a:gd name="T34" fmla="*/ 1301 w 2048"/>
                <a:gd name="T35" fmla="*/ 1195 h 2051"/>
                <a:gd name="T36" fmla="*/ 1374 w 2048"/>
                <a:gd name="T37" fmla="*/ 1273 h 2051"/>
                <a:gd name="T38" fmla="*/ 1419 w 2048"/>
                <a:gd name="T39" fmla="*/ 1589 h 2051"/>
                <a:gd name="T40" fmla="*/ 1374 w 2048"/>
                <a:gd name="T41" fmla="*/ 1905 h 2051"/>
                <a:gd name="T42" fmla="*/ 750 w 2048"/>
                <a:gd name="T43" fmla="*/ 1360 h 2051"/>
                <a:gd name="T44" fmla="*/ 750 w 2048"/>
                <a:gd name="T45" fmla="*/ 1821 h 2051"/>
                <a:gd name="T46" fmla="*/ 670 w 2048"/>
                <a:gd name="T47" fmla="*/ 1322 h 2051"/>
                <a:gd name="T48" fmla="*/ 304 w 2048"/>
                <a:gd name="T49" fmla="*/ 1589 h 2051"/>
                <a:gd name="T50" fmla="*/ 670 w 2048"/>
                <a:gd name="T51" fmla="*/ 1859 h 2051"/>
                <a:gd name="T52" fmla="*/ 1254 w 2048"/>
                <a:gd name="T53" fmla="*/ 389 h 2051"/>
                <a:gd name="T54" fmla="*/ 1396 w 2048"/>
                <a:gd name="T55" fmla="*/ 338 h 2051"/>
                <a:gd name="T56" fmla="*/ 1783 w 2048"/>
                <a:gd name="T57" fmla="*/ 424 h 2051"/>
                <a:gd name="T58" fmla="*/ 1890 w 2048"/>
                <a:gd name="T59" fmla="*/ 167 h 2051"/>
                <a:gd name="T60" fmla="*/ 1699 w 2048"/>
                <a:gd name="T61" fmla="*/ 765 h 2051"/>
                <a:gd name="T62" fmla="*/ 1524 w 2048"/>
                <a:gd name="T63" fmla="*/ 765 h 2051"/>
                <a:gd name="T64" fmla="*/ 2040 w 2048"/>
                <a:gd name="T65" fmla="*/ 1273 h 2051"/>
                <a:gd name="T66" fmla="*/ 1779 w 2048"/>
                <a:gd name="T67" fmla="*/ 793 h 2051"/>
                <a:gd name="T68" fmla="*/ 1828 w 2048"/>
                <a:gd name="T69" fmla="*/ 10 h 2051"/>
                <a:gd name="T70" fmla="*/ 1747 w 2048"/>
                <a:gd name="T71" fmla="*/ 345 h 2051"/>
                <a:gd name="T72" fmla="*/ 1611 w 2048"/>
                <a:gd name="T73" fmla="*/ 451 h 2051"/>
                <a:gd name="T74" fmla="*/ 1476 w 2048"/>
                <a:gd name="T75" fmla="*/ 338 h 2051"/>
                <a:gd name="T76" fmla="*/ 1394 w 2048"/>
                <a:gd name="T77" fmla="*/ 10 h 2051"/>
                <a:gd name="T78" fmla="*/ 1444 w 2048"/>
                <a:gd name="T79" fmla="*/ 793 h 2051"/>
                <a:gd name="T80" fmla="*/ 1369 w 2048"/>
                <a:gd name="T81" fmla="*/ 878 h 2051"/>
                <a:gd name="T82" fmla="*/ 1035 w 2048"/>
                <a:gd name="T83" fmla="*/ 860 h 2051"/>
                <a:gd name="T84" fmla="*/ 942 w 2048"/>
                <a:gd name="T85" fmla="*/ 1287 h 2051"/>
                <a:gd name="T86" fmla="*/ 750 w 2048"/>
                <a:gd name="T87" fmla="*/ 1280 h 2051"/>
                <a:gd name="T88" fmla="*/ 0 w 2048"/>
                <a:gd name="T89" fmla="*/ 1282 h 2051"/>
                <a:gd name="T90" fmla="*/ 710 w 2048"/>
                <a:gd name="T91" fmla="*/ 1939 h 2051"/>
                <a:gd name="T92" fmla="*/ 919 w 2048"/>
                <a:gd name="T93" fmla="*/ 1881 h 2051"/>
                <a:gd name="T94" fmla="*/ 1409 w 2048"/>
                <a:gd name="T95" fmla="*/ 2000 h 2051"/>
                <a:gd name="T96" fmla="*/ 2040 w 2048"/>
                <a:gd name="T97" fmla="*/ 1905 h 2051"/>
                <a:gd name="T98" fmla="*/ 1995 w 2048"/>
                <a:gd name="T99" fmla="*/ 1589 h 2051"/>
                <a:gd name="T100" fmla="*/ 2040 w 2048"/>
                <a:gd name="T101" fmla="*/ 1273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2051">
                  <a:moveTo>
                    <a:pt x="1895" y="1418"/>
                  </a:moveTo>
                  <a:cubicBezTo>
                    <a:pt x="1931" y="1418"/>
                    <a:pt x="1960" y="1447"/>
                    <a:pt x="1960" y="1483"/>
                  </a:cubicBezTo>
                  <a:cubicBezTo>
                    <a:pt x="1960" y="1520"/>
                    <a:pt x="1931" y="1549"/>
                    <a:pt x="1895" y="1549"/>
                  </a:cubicBezTo>
                  <a:cubicBezTo>
                    <a:pt x="1519" y="1549"/>
                    <a:pt x="1519" y="1549"/>
                    <a:pt x="1519" y="1549"/>
                  </a:cubicBezTo>
                  <a:cubicBezTo>
                    <a:pt x="1483" y="1549"/>
                    <a:pt x="1454" y="1520"/>
                    <a:pt x="1454" y="1483"/>
                  </a:cubicBezTo>
                  <a:cubicBezTo>
                    <a:pt x="1454" y="1447"/>
                    <a:pt x="1483" y="1418"/>
                    <a:pt x="1519" y="1418"/>
                  </a:cubicBezTo>
                  <a:cubicBezTo>
                    <a:pt x="1748" y="1418"/>
                    <a:pt x="1748" y="1418"/>
                    <a:pt x="1748" y="1418"/>
                  </a:cubicBezTo>
                  <a:cubicBezTo>
                    <a:pt x="1770" y="1418"/>
                    <a:pt x="1788" y="1400"/>
                    <a:pt x="1788" y="1378"/>
                  </a:cubicBezTo>
                  <a:cubicBezTo>
                    <a:pt x="1788" y="1356"/>
                    <a:pt x="1770" y="1338"/>
                    <a:pt x="1748" y="1338"/>
                  </a:cubicBezTo>
                  <a:cubicBezTo>
                    <a:pt x="1519" y="1338"/>
                    <a:pt x="1519" y="1338"/>
                    <a:pt x="1519" y="1338"/>
                  </a:cubicBezTo>
                  <a:cubicBezTo>
                    <a:pt x="1483" y="1338"/>
                    <a:pt x="1454" y="1309"/>
                    <a:pt x="1454" y="1273"/>
                  </a:cubicBezTo>
                  <a:cubicBezTo>
                    <a:pt x="1454" y="1237"/>
                    <a:pt x="1483" y="1207"/>
                    <a:pt x="1519" y="1207"/>
                  </a:cubicBezTo>
                  <a:cubicBezTo>
                    <a:pt x="1895" y="1207"/>
                    <a:pt x="1895" y="1207"/>
                    <a:pt x="1895" y="1207"/>
                  </a:cubicBezTo>
                  <a:cubicBezTo>
                    <a:pt x="1931" y="1207"/>
                    <a:pt x="1960" y="1237"/>
                    <a:pt x="1960" y="1273"/>
                  </a:cubicBezTo>
                  <a:cubicBezTo>
                    <a:pt x="1960" y="1309"/>
                    <a:pt x="1931" y="1338"/>
                    <a:pt x="1895" y="1338"/>
                  </a:cubicBezTo>
                  <a:cubicBezTo>
                    <a:pt x="1873" y="1338"/>
                    <a:pt x="1855" y="1356"/>
                    <a:pt x="1855" y="1378"/>
                  </a:cubicBezTo>
                  <a:cubicBezTo>
                    <a:pt x="1855" y="1400"/>
                    <a:pt x="1873" y="1418"/>
                    <a:pt x="1895" y="1418"/>
                  </a:cubicBezTo>
                  <a:moveTo>
                    <a:pt x="1960" y="1694"/>
                  </a:moveTo>
                  <a:cubicBezTo>
                    <a:pt x="1960" y="1730"/>
                    <a:pt x="1931" y="1760"/>
                    <a:pt x="1895" y="1760"/>
                  </a:cubicBezTo>
                  <a:cubicBezTo>
                    <a:pt x="1671" y="1760"/>
                    <a:pt x="1671" y="1760"/>
                    <a:pt x="1671" y="1760"/>
                  </a:cubicBezTo>
                  <a:cubicBezTo>
                    <a:pt x="1649" y="1760"/>
                    <a:pt x="1631" y="1778"/>
                    <a:pt x="1631" y="1800"/>
                  </a:cubicBezTo>
                  <a:cubicBezTo>
                    <a:pt x="1631" y="1822"/>
                    <a:pt x="1649" y="1840"/>
                    <a:pt x="1671" y="1840"/>
                  </a:cubicBezTo>
                  <a:cubicBezTo>
                    <a:pt x="1895" y="1840"/>
                    <a:pt x="1895" y="1840"/>
                    <a:pt x="1895" y="1840"/>
                  </a:cubicBezTo>
                  <a:cubicBezTo>
                    <a:pt x="1931" y="1840"/>
                    <a:pt x="1960" y="1869"/>
                    <a:pt x="1960" y="1905"/>
                  </a:cubicBezTo>
                  <a:cubicBezTo>
                    <a:pt x="1960" y="1941"/>
                    <a:pt x="1931" y="1971"/>
                    <a:pt x="1895" y="1971"/>
                  </a:cubicBezTo>
                  <a:cubicBezTo>
                    <a:pt x="1519" y="1971"/>
                    <a:pt x="1519" y="1971"/>
                    <a:pt x="1519" y="1971"/>
                  </a:cubicBezTo>
                  <a:cubicBezTo>
                    <a:pt x="1483" y="1971"/>
                    <a:pt x="1454" y="1941"/>
                    <a:pt x="1454" y="1905"/>
                  </a:cubicBezTo>
                  <a:cubicBezTo>
                    <a:pt x="1454" y="1869"/>
                    <a:pt x="1483" y="1840"/>
                    <a:pt x="1519" y="1840"/>
                  </a:cubicBezTo>
                  <a:cubicBezTo>
                    <a:pt x="1519" y="1840"/>
                    <a:pt x="1519" y="1840"/>
                    <a:pt x="1519" y="1840"/>
                  </a:cubicBezTo>
                  <a:cubicBezTo>
                    <a:pt x="1542" y="1840"/>
                    <a:pt x="1559" y="1822"/>
                    <a:pt x="1559" y="1800"/>
                  </a:cubicBezTo>
                  <a:cubicBezTo>
                    <a:pt x="1559" y="1778"/>
                    <a:pt x="1542" y="1760"/>
                    <a:pt x="1519" y="1760"/>
                  </a:cubicBezTo>
                  <a:cubicBezTo>
                    <a:pt x="1483" y="1760"/>
                    <a:pt x="1454" y="1730"/>
                    <a:pt x="1454" y="1694"/>
                  </a:cubicBezTo>
                  <a:cubicBezTo>
                    <a:pt x="1454" y="1658"/>
                    <a:pt x="1483" y="1629"/>
                    <a:pt x="1519" y="1629"/>
                  </a:cubicBezTo>
                  <a:cubicBezTo>
                    <a:pt x="1895" y="1629"/>
                    <a:pt x="1895" y="1629"/>
                    <a:pt x="1895" y="1629"/>
                  </a:cubicBezTo>
                  <a:cubicBezTo>
                    <a:pt x="1931" y="1629"/>
                    <a:pt x="1960" y="1658"/>
                    <a:pt x="1960" y="1694"/>
                  </a:cubicBezTo>
                  <a:moveTo>
                    <a:pt x="1087" y="1920"/>
                  </a:moveTo>
                  <a:cubicBezTo>
                    <a:pt x="1059" y="1920"/>
                    <a:pt x="1039" y="1907"/>
                    <a:pt x="1024" y="1878"/>
                  </a:cubicBezTo>
                  <a:cubicBezTo>
                    <a:pt x="1003" y="1838"/>
                    <a:pt x="967" y="1809"/>
                    <a:pt x="925" y="1798"/>
                  </a:cubicBezTo>
                  <a:cubicBezTo>
                    <a:pt x="925" y="1619"/>
                    <a:pt x="925" y="1619"/>
                    <a:pt x="925" y="1619"/>
                  </a:cubicBezTo>
                  <a:cubicBezTo>
                    <a:pt x="950" y="1619"/>
                    <a:pt x="950" y="1619"/>
                    <a:pt x="950" y="1619"/>
                  </a:cubicBezTo>
                  <a:cubicBezTo>
                    <a:pt x="1083" y="1619"/>
                    <a:pt x="1198" y="1523"/>
                    <a:pt x="1222" y="1392"/>
                  </a:cubicBezTo>
                  <a:cubicBezTo>
                    <a:pt x="1226" y="1370"/>
                    <a:pt x="1211" y="1349"/>
                    <a:pt x="1190" y="1345"/>
                  </a:cubicBezTo>
                  <a:cubicBezTo>
                    <a:pt x="1168" y="1341"/>
                    <a:pt x="1147" y="1355"/>
                    <a:pt x="1143" y="1377"/>
                  </a:cubicBezTo>
                  <a:cubicBezTo>
                    <a:pt x="1126" y="1471"/>
                    <a:pt x="1045" y="1539"/>
                    <a:pt x="950" y="1539"/>
                  </a:cubicBezTo>
                  <a:cubicBezTo>
                    <a:pt x="925" y="1539"/>
                    <a:pt x="925" y="1539"/>
                    <a:pt x="925" y="1539"/>
                  </a:cubicBezTo>
                  <a:cubicBezTo>
                    <a:pt x="925" y="1374"/>
                    <a:pt x="925" y="1374"/>
                    <a:pt x="925" y="1374"/>
                  </a:cubicBezTo>
                  <a:cubicBezTo>
                    <a:pt x="984" y="1366"/>
                    <a:pt x="1061" y="1329"/>
                    <a:pt x="1081" y="1225"/>
                  </a:cubicBezTo>
                  <a:cubicBezTo>
                    <a:pt x="1082" y="1223"/>
                    <a:pt x="1082" y="1222"/>
                    <a:pt x="1082" y="1221"/>
                  </a:cubicBezTo>
                  <a:cubicBezTo>
                    <a:pt x="1115" y="868"/>
                    <a:pt x="1115" y="868"/>
                    <a:pt x="1115" y="868"/>
                  </a:cubicBezTo>
                  <a:cubicBezTo>
                    <a:pt x="1120" y="824"/>
                    <a:pt x="1157" y="790"/>
                    <a:pt x="1202" y="790"/>
                  </a:cubicBezTo>
                  <a:cubicBezTo>
                    <a:pt x="1225" y="790"/>
                    <a:pt x="1247" y="799"/>
                    <a:pt x="1263" y="816"/>
                  </a:cubicBezTo>
                  <a:cubicBezTo>
                    <a:pt x="1280" y="832"/>
                    <a:pt x="1289" y="854"/>
                    <a:pt x="1289" y="877"/>
                  </a:cubicBezTo>
                  <a:cubicBezTo>
                    <a:pt x="1289" y="1167"/>
                    <a:pt x="1289" y="1167"/>
                    <a:pt x="1289" y="1167"/>
                  </a:cubicBezTo>
                  <a:cubicBezTo>
                    <a:pt x="1289" y="1178"/>
                    <a:pt x="1293" y="1188"/>
                    <a:pt x="1301" y="1195"/>
                  </a:cubicBezTo>
                  <a:cubicBezTo>
                    <a:pt x="1308" y="1203"/>
                    <a:pt x="1318" y="1207"/>
                    <a:pt x="1329" y="1207"/>
                  </a:cubicBezTo>
                  <a:cubicBezTo>
                    <a:pt x="1390" y="1207"/>
                    <a:pt x="1390" y="1207"/>
                    <a:pt x="1390" y="1207"/>
                  </a:cubicBezTo>
                  <a:cubicBezTo>
                    <a:pt x="1380" y="1227"/>
                    <a:pt x="1374" y="1249"/>
                    <a:pt x="1374" y="1273"/>
                  </a:cubicBezTo>
                  <a:cubicBezTo>
                    <a:pt x="1374" y="1314"/>
                    <a:pt x="1391" y="1352"/>
                    <a:pt x="1419" y="1378"/>
                  </a:cubicBezTo>
                  <a:cubicBezTo>
                    <a:pt x="1391" y="1405"/>
                    <a:pt x="1374" y="1442"/>
                    <a:pt x="1374" y="1483"/>
                  </a:cubicBezTo>
                  <a:cubicBezTo>
                    <a:pt x="1374" y="1525"/>
                    <a:pt x="1391" y="1562"/>
                    <a:pt x="1419" y="1589"/>
                  </a:cubicBezTo>
                  <a:cubicBezTo>
                    <a:pt x="1391" y="1615"/>
                    <a:pt x="1374" y="1653"/>
                    <a:pt x="1374" y="1694"/>
                  </a:cubicBezTo>
                  <a:cubicBezTo>
                    <a:pt x="1374" y="1736"/>
                    <a:pt x="1391" y="1773"/>
                    <a:pt x="1419" y="1800"/>
                  </a:cubicBezTo>
                  <a:cubicBezTo>
                    <a:pt x="1391" y="1826"/>
                    <a:pt x="1374" y="1864"/>
                    <a:pt x="1374" y="1905"/>
                  </a:cubicBezTo>
                  <a:cubicBezTo>
                    <a:pt x="1374" y="1910"/>
                    <a:pt x="1374" y="1915"/>
                    <a:pt x="1375" y="1920"/>
                  </a:cubicBezTo>
                  <a:lnTo>
                    <a:pt x="1087" y="1920"/>
                  </a:lnTo>
                  <a:close/>
                  <a:moveTo>
                    <a:pt x="750" y="1360"/>
                  </a:moveTo>
                  <a:cubicBezTo>
                    <a:pt x="845" y="1360"/>
                    <a:pt x="845" y="1360"/>
                    <a:pt x="845" y="1360"/>
                  </a:cubicBezTo>
                  <a:cubicBezTo>
                    <a:pt x="845" y="1821"/>
                    <a:pt x="845" y="1821"/>
                    <a:pt x="845" y="1821"/>
                  </a:cubicBezTo>
                  <a:cubicBezTo>
                    <a:pt x="750" y="1821"/>
                    <a:pt x="750" y="1821"/>
                    <a:pt x="750" y="1821"/>
                  </a:cubicBezTo>
                  <a:lnTo>
                    <a:pt x="750" y="1360"/>
                  </a:lnTo>
                  <a:close/>
                  <a:moveTo>
                    <a:pt x="80" y="1322"/>
                  </a:moveTo>
                  <a:cubicBezTo>
                    <a:pt x="670" y="1322"/>
                    <a:pt x="670" y="1322"/>
                    <a:pt x="670" y="1322"/>
                  </a:cubicBezTo>
                  <a:cubicBezTo>
                    <a:pt x="670" y="1549"/>
                    <a:pt x="670" y="1549"/>
                    <a:pt x="670" y="1549"/>
                  </a:cubicBezTo>
                  <a:cubicBezTo>
                    <a:pt x="344" y="1549"/>
                    <a:pt x="344" y="1549"/>
                    <a:pt x="344" y="1549"/>
                  </a:cubicBezTo>
                  <a:cubicBezTo>
                    <a:pt x="322" y="1549"/>
                    <a:pt x="304" y="1567"/>
                    <a:pt x="304" y="1589"/>
                  </a:cubicBezTo>
                  <a:cubicBezTo>
                    <a:pt x="304" y="1611"/>
                    <a:pt x="322" y="1629"/>
                    <a:pt x="344" y="1629"/>
                  </a:cubicBezTo>
                  <a:cubicBezTo>
                    <a:pt x="670" y="1629"/>
                    <a:pt x="670" y="1629"/>
                    <a:pt x="670" y="1629"/>
                  </a:cubicBezTo>
                  <a:cubicBezTo>
                    <a:pt x="670" y="1859"/>
                    <a:pt x="670" y="1859"/>
                    <a:pt x="670" y="1859"/>
                  </a:cubicBezTo>
                  <a:cubicBezTo>
                    <a:pt x="80" y="1859"/>
                    <a:pt x="80" y="1859"/>
                    <a:pt x="80" y="1859"/>
                  </a:cubicBezTo>
                  <a:lnTo>
                    <a:pt x="80" y="1322"/>
                  </a:lnTo>
                  <a:close/>
                  <a:moveTo>
                    <a:pt x="1254" y="389"/>
                  </a:moveTo>
                  <a:cubicBezTo>
                    <a:pt x="1254" y="307"/>
                    <a:pt x="1281" y="230"/>
                    <a:pt x="1332" y="167"/>
                  </a:cubicBezTo>
                  <a:cubicBezTo>
                    <a:pt x="1351" y="144"/>
                    <a:pt x="1372" y="123"/>
                    <a:pt x="1395" y="105"/>
                  </a:cubicBezTo>
                  <a:cubicBezTo>
                    <a:pt x="1395" y="171"/>
                    <a:pt x="1396" y="287"/>
                    <a:pt x="1396" y="338"/>
                  </a:cubicBezTo>
                  <a:cubicBezTo>
                    <a:pt x="1396" y="388"/>
                    <a:pt x="1427" y="415"/>
                    <a:pt x="1436" y="423"/>
                  </a:cubicBezTo>
                  <a:cubicBezTo>
                    <a:pt x="1568" y="533"/>
                    <a:pt x="1599" y="533"/>
                    <a:pt x="1611" y="533"/>
                  </a:cubicBezTo>
                  <a:cubicBezTo>
                    <a:pt x="1623" y="533"/>
                    <a:pt x="1653" y="533"/>
                    <a:pt x="1783" y="424"/>
                  </a:cubicBezTo>
                  <a:cubicBezTo>
                    <a:pt x="1793" y="417"/>
                    <a:pt x="1827" y="389"/>
                    <a:pt x="1827" y="345"/>
                  </a:cubicBezTo>
                  <a:cubicBezTo>
                    <a:pt x="1827" y="295"/>
                    <a:pt x="1827" y="173"/>
                    <a:pt x="1827" y="105"/>
                  </a:cubicBezTo>
                  <a:cubicBezTo>
                    <a:pt x="1850" y="123"/>
                    <a:pt x="1871" y="144"/>
                    <a:pt x="1890" y="167"/>
                  </a:cubicBezTo>
                  <a:cubicBezTo>
                    <a:pt x="1941" y="230"/>
                    <a:pt x="1968" y="307"/>
                    <a:pt x="1968" y="389"/>
                  </a:cubicBezTo>
                  <a:cubicBezTo>
                    <a:pt x="1968" y="542"/>
                    <a:pt x="1871" y="678"/>
                    <a:pt x="1726" y="727"/>
                  </a:cubicBezTo>
                  <a:cubicBezTo>
                    <a:pt x="1710" y="733"/>
                    <a:pt x="1699" y="748"/>
                    <a:pt x="1699" y="765"/>
                  </a:cubicBezTo>
                  <a:cubicBezTo>
                    <a:pt x="1699" y="1127"/>
                    <a:pt x="1699" y="1127"/>
                    <a:pt x="1699" y="1127"/>
                  </a:cubicBezTo>
                  <a:cubicBezTo>
                    <a:pt x="1524" y="1127"/>
                    <a:pt x="1524" y="1127"/>
                    <a:pt x="1524" y="1127"/>
                  </a:cubicBezTo>
                  <a:cubicBezTo>
                    <a:pt x="1524" y="765"/>
                    <a:pt x="1524" y="765"/>
                    <a:pt x="1524" y="765"/>
                  </a:cubicBezTo>
                  <a:cubicBezTo>
                    <a:pt x="1524" y="748"/>
                    <a:pt x="1513" y="733"/>
                    <a:pt x="1496" y="727"/>
                  </a:cubicBezTo>
                  <a:cubicBezTo>
                    <a:pt x="1352" y="678"/>
                    <a:pt x="1254" y="542"/>
                    <a:pt x="1254" y="389"/>
                  </a:cubicBezTo>
                  <a:moveTo>
                    <a:pt x="2040" y="1273"/>
                  </a:moveTo>
                  <a:cubicBezTo>
                    <a:pt x="2040" y="1192"/>
                    <a:pt x="1975" y="1127"/>
                    <a:pt x="1895" y="1127"/>
                  </a:cubicBezTo>
                  <a:cubicBezTo>
                    <a:pt x="1779" y="1127"/>
                    <a:pt x="1779" y="1127"/>
                    <a:pt x="1779" y="1127"/>
                  </a:cubicBezTo>
                  <a:cubicBezTo>
                    <a:pt x="1779" y="793"/>
                    <a:pt x="1779" y="793"/>
                    <a:pt x="1779" y="793"/>
                  </a:cubicBezTo>
                  <a:cubicBezTo>
                    <a:pt x="1941" y="726"/>
                    <a:pt x="2048" y="567"/>
                    <a:pt x="2048" y="389"/>
                  </a:cubicBezTo>
                  <a:cubicBezTo>
                    <a:pt x="2048" y="290"/>
                    <a:pt x="2014" y="194"/>
                    <a:pt x="1952" y="117"/>
                  </a:cubicBezTo>
                  <a:cubicBezTo>
                    <a:pt x="1918" y="73"/>
                    <a:pt x="1876" y="37"/>
                    <a:pt x="1828" y="10"/>
                  </a:cubicBezTo>
                  <a:cubicBezTo>
                    <a:pt x="1811" y="1"/>
                    <a:pt x="1790" y="1"/>
                    <a:pt x="1774" y="10"/>
                  </a:cubicBezTo>
                  <a:cubicBezTo>
                    <a:pt x="1757" y="20"/>
                    <a:pt x="1748" y="37"/>
                    <a:pt x="1748" y="58"/>
                  </a:cubicBezTo>
                  <a:cubicBezTo>
                    <a:pt x="1748" y="60"/>
                    <a:pt x="1747" y="274"/>
                    <a:pt x="1747" y="345"/>
                  </a:cubicBezTo>
                  <a:cubicBezTo>
                    <a:pt x="1747" y="349"/>
                    <a:pt x="1741" y="356"/>
                    <a:pt x="1736" y="360"/>
                  </a:cubicBezTo>
                  <a:cubicBezTo>
                    <a:pt x="1735" y="361"/>
                    <a:pt x="1735" y="361"/>
                    <a:pt x="1733" y="362"/>
                  </a:cubicBezTo>
                  <a:cubicBezTo>
                    <a:pt x="1689" y="398"/>
                    <a:pt x="1633" y="440"/>
                    <a:pt x="1611" y="451"/>
                  </a:cubicBezTo>
                  <a:cubicBezTo>
                    <a:pt x="1589" y="440"/>
                    <a:pt x="1531" y="398"/>
                    <a:pt x="1487" y="361"/>
                  </a:cubicBezTo>
                  <a:cubicBezTo>
                    <a:pt x="1485" y="359"/>
                    <a:pt x="1485" y="359"/>
                    <a:pt x="1484" y="358"/>
                  </a:cubicBezTo>
                  <a:cubicBezTo>
                    <a:pt x="1482" y="357"/>
                    <a:pt x="1476" y="350"/>
                    <a:pt x="1476" y="338"/>
                  </a:cubicBezTo>
                  <a:cubicBezTo>
                    <a:pt x="1476" y="264"/>
                    <a:pt x="1475" y="60"/>
                    <a:pt x="1475" y="58"/>
                  </a:cubicBezTo>
                  <a:cubicBezTo>
                    <a:pt x="1475" y="37"/>
                    <a:pt x="1465" y="19"/>
                    <a:pt x="1449" y="9"/>
                  </a:cubicBezTo>
                  <a:cubicBezTo>
                    <a:pt x="1432" y="0"/>
                    <a:pt x="1411" y="0"/>
                    <a:pt x="1394" y="10"/>
                  </a:cubicBezTo>
                  <a:cubicBezTo>
                    <a:pt x="1346" y="38"/>
                    <a:pt x="1305" y="73"/>
                    <a:pt x="1270" y="117"/>
                  </a:cubicBezTo>
                  <a:cubicBezTo>
                    <a:pt x="1208" y="194"/>
                    <a:pt x="1174" y="290"/>
                    <a:pt x="1174" y="389"/>
                  </a:cubicBezTo>
                  <a:cubicBezTo>
                    <a:pt x="1174" y="567"/>
                    <a:pt x="1281" y="726"/>
                    <a:pt x="1444" y="793"/>
                  </a:cubicBezTo>
                  <a:cubicBezTo>
                    <a:pt x="1444" y="1127"/>
                    <a:pt x="1444" y="1127"/>
                    <a:pt x="1444" y="1127"/>
                  </a:cubicBezTo>
                  <a:cubicBezTo>
                    <a:pt x="1369" y="1127"/>
                    <a:pt x="1369" y="1127"/>
                    <a:pt x="1369" y="1127"/>
                  </a:cubicBezTo>
                  <a:cubicBezTo>
                    <a:pt x="1369" y="878"/>
                    <a:pt x="1369" y="878"/>
                    <a:pt x="1369" y="878"/>
                  </a:cubicBezTo>
                  <a:cubicBezTo>
                    <a:pt x="1369" y="833"/>
                    <a:pt x="1352" y="791"/>
                    <a:pt x="1320" y="759"/>
                  </a:cubicBezTo>
                  <a:cubicBezTo>
                    <a:pt x="1288" y="728"/>
                    <a:pt x="1246" y="710"/>
                    <a:pt x="1202" y="710"/>
                  </a:cubicBezTo>
                  <a:cubicBezTo>
                    <a:pt x="1116" y="710"/>
                    <a:pt x="1045" y="774"/>
                    <a:pt x="1035" y="860"/>
                  </a:cubicBezTo>
                  <a:cubicBezTo>
                    <a:pt x="1035" y="860"/>
                    <a:pt x="1035" y="860"/>
                    <a:pt x="1035" y="860"/>
                  </a:cubicBezTo>
                  <a:cubicBezTo>
                    <a:pt x="1003" y="1211"/>
                    <a:pt x="1003" y="1211"/>
                    <a:pt x="1003" y="1211"/>
                  </a:cubicBezTo>
                  <a:cubicBezTo>
                    <a:pt x="994" y="1250"/>
                    <a:pt x="975" y="1275"/>
                    <a:pt x="942" y="1287"/>
                  </a:cubicBezTo>
                  <a:cubicBezTo>
                    <a:pt x="933" y="1291"/>
                    <a:pt x="923" y="1293"/>
                    <a:pt x="915" y="1294"/>
                  </a:cubicBezTo>
                  <a:cubicBezTo>
                    <a:pt x="908" y="1286"/>
                    <a:pt x="897" y="1280"/>
                    <a:pt x="885" y="1280"/>
                  </a:cubicBezTo>
                  <a:cubicBezTo>
                    <a:pt x="750" y="1280"/>
                    <a:pt x="750" y="1280"/>
                    <a:pt x="750" y="1280"/>
                  </a:cubicBezTo>
                  <a:cubicBezTo>
                    <a:pt x="748" y="1259"/>
                    <a:pt x="731" y="1242"/>
                    <a:pt x="710" y="1242"/>
                  </a:cubicBezTo>
                  <a:cubicBezTo>
                    <a:pt x="40" y="1242"/>
                    <a:pt x="40" y="1242"/>
                    <a:pt x="40" y="1242"/>
                  </a:cubicBezTo>
                  <a:cubicBezTo>
                    <a:pt x="18" y="1242"/>
                    <a:pt x="0" y="1260"/>
                    <a:pt x="0" y="1282"/>
                  </a:cubicBezTo>
                  <a:cubicBezTo>
                    <a:pt x="0" y="1899"/>
                    <a:pt x="0" y="1899"/>
                    <a:pt x="0" y="1899"/>
                  </a:cubicBezTo>
                  <a:cubicBezTo>
                    <a:pt x="0" y="1921"/>
                    <a:pt x="18" y="1939"/>
                    <a:pt x="40" y="1939"/>
                  </a:cubicBezTo>
                  <a:cubicBezTo>
                    <a:pt x="710" y="1939"/>
                    <a:pt x="710" y="1939"/>
                    <a:pt x="710" y="1939"/>
                  </a:cubicBezTo>
                  <a:cubicBezTo>
                    <a:pt x="731" y="1939"/>
                    <a:pt x="748" y="1922"/>
                    <a:pt x="750" y="1901"/>
                  </a:cubicBezTo>
                  <a:cubicBezTo>
                    <a:pt x="885" y="1901"/>
                    <a:pt x="885" y="1901"/>
                    <a:pt x="885" y="1901"/>
                  </a:cubicBezTo>
                  <a:cubicBezTo>
                    <a:pt x="899" y="1901"/>
                    <a:pt x="912" y="1893"/>
                    <a:pt x="919" y="1881"/>
                  </a:cubicBezTo>
                  <a:cubicBezTo>
                    <a:pt x="933" y="1888"/>
                    <a:pt x="945" y="1900"/>
                    <a:pt x="953" y="1915"/>
                  </a:cubicBezTo>
                  <a:cubicBezTo>
                    <a:pt x="982" y="1970"/>
                    <a:pt x="1029" y="2000"/>
                    <a:pt x="1087" y="2000"/>
                  </a:cubicBezTo>
                  <a:cubicBezTo>
                    <a:pt x="1409" y="2000"/>
                    <a:pt x="1409" y="2000"/>
                    <a:pt x="1409" y="2000"/>
                  </a:cubicBezTo>
                  <a:cubicBezTo>
                    <a:pt x="1436" y="2031"/>
                    <a:pt x="1475" y="2051"/>
                    <a:pt x="1519" y="2051"/>
                  </a:cubicBezTo>
                  <a:cubicBezTo>
                    <a:pt x="1895" y="2051"/>
                    <a:pt x="1895" y="2051"/>
                    <a:pt x="1895" y="2051"/>
                  </a:cubicBezTo>
                  <a:cubicBezTo>
                    <a:pt x="1975" y="2051"/>
                    <a:pt x="2040" y="1985"/>
                    <a:pt x="2040" y="1905"/>
                  </a:cubicBezTo>
                  <a:cubicBezTo>
                    <a:pt x="2040" y="1864"/>
                    <a:pt x="2023" y="1826"/>
                    <a:pt x="1995" y="1800"/>
                  </a:cubicBezTo>
                  <a:cubicBezTo>
                    <a:pt x="2023" y="1773"/>
                    <a:pt x="2040" y="1736"/>
                    <a:pt x="2040" y="1694"/>
                  </a:cubicBezTo>
                  <a:cubicBezTo>
                    <a:pt x="2040" y="1653"/>
                    <a:pt x="2023" y="1615"/>
                    <a:pt x="1995" y="1589"/>
                  </a:cubicBezTo>
                  <a:cubicBezTo>
                    <a:pt x="2023" y="1562"/>
                    <a:pt x="2040" y="1525"/>
                    <a:pt x="2040" y="1483"/>
                  </a:cubicBezTo>
                  <a:cubicBezTo>
                    <a:pt x="2040" y="1442"/>
                    <a:pt x="2023" y="1405"/>
                    <a:pt x="1995" y="1378"/>
                  </a:cubicBezTo>
                  <a:cubicBezTo>
                    <a:pt x="2023" y="1352"/>
                    <a:pt x="2040" y="1314"/>
                    <a:pt x="2040" y="12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210" name="Group 209"/>
          <p:cNvGrpSpPr/>
          <p:nvPr/>
        </p:nvGrpSpPr>
        <p:grpSpPr>
          <a:xfrm>
            <a:off x="2500236" y="5372068"/>
            <a:ext cx="280501" cy="281076"/>
            <a:chOff x="2174875" y="4595813"/>
            <a:chExt cx="771525" cy="773113"/>
          </a:xfrm>
          <a:solidFill>
            <a:schemeClr val="bg1"/>
          </a:solidFill>
        </p:grpSpPr>
        <p:sp>
          <p:nvSpPr>
            <p:cNvPr id="211" name="Freeform 24"/>
            <p:cNvSpPr>
              <a:spLocks noEditPoints="1"/>
            </p:cNvSpPr>
            <p:nvPr/>
          </p:nvSpPr>
          <p:spPr bwMode="auto">
            <a:xfrm>
              <a:off x="2517775" y="5100638"/>
              <a:ext cx="77788" cy="777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149 h 242"/>
                <a:gd name="T12" fmla="*/ 93 w 242"/>
                <a:gd name="T13" fmla="*/ 121 h 242"/>
                <a:gd name="T14" fmla="*/ 121 w 242"/>
                <a:gd name="T15" fmla="*/ 93 h 242"/>
                <a:gd name="T16" fmla="*/ 149 w 242"/>
                <a:gd name="T17" fmla="*/ 121 h 242"/>
                <a:gd name="T18" fmla="*/ 121 w 242"/>
                <a:gd name="T19" fmla="*/ 14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149"/>
                  </a:moveTo>
                  <a:cubicBezTo>
                    <a:pt x="106" y="149"/>
                    <a:pt x="93" y="137"/>
                    <a:pt x="93" y="121"/>
                  </a:cubicBezTo>
                  <a:cubicBezTo>
                    <a:pt x="93" y="106"/>
                    <a:pt x="106" y="93"/>
                    <a:pt x="121" y="93"/>
                  </a:cubicBezTo>
                  <a:cubicBezTo>
                    <a:pt x="136" y="93"/>
                    <a:pt x="149" y="106"/>
                    <a:pt x="149" y="121"/>
                  </a:cubicBezTo>
                  <a:cubicBezTo>
                    <a:pt x="149" y="137"/>
                    <a:pt x="136" y="149"/>
                    <a:pt x="121"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12" name="Freeform 25"/>
            <p:cNvSpPr>
              <a:spLocks/>
            </p:cNvSpPr>
            <p:nvPr/>
          </p:nvSpPr>
          <p:spPr bwMode="auto">
            <a:xfrm>
              <a:off x="2652713" y="5046663"/>
              <a:ext cx="30163" cy="30163"/>
            </a:xfrm>
            <a:custGeom>
              <a:avLst/>
              <a:gdLst>
                <a:gd name="T0" fmla="*/ 79 w 93"/>
                <a:gd name="T1" fmla="*/ 14 h 93"/>
                <a:gd name="T2" fmla="*/ 46 w 93"/>
                <a:gd name="T3" fmla="*/ 0 h 93"/>
                <a:gd name="T4" fmla="*/ 13 w 93"/>
                <a:gd name="T5" fmla="*/ 14 h 93"/>
                <a:gd name="T6" fmla="*/ 0 w 93"/>
                <a:gd name="T7" fmla="*/ 47 h 93"/>
                <a:gd name="T8" fmla="*/ 13 w 93"/>
                <a:gd name="T9" fmla="*/ 80 h 93"/>
                <a:gd name="T10" fmla="*/ 46 w 93"/>
                <a:gd name="T11" fmla="*/ 93 h 93"/>
                <a:gd name="T12" fmla="*/ 79 w 93"/>
                <a:gd name="T13" fmla="*/ 80 h 93"/>
                <a:gd name="T14" fmla="*/ 93 w 93"/>
                <a:gd name="T15" fmla="*/ 47 h 93"/>
                <a:gd name="T16" fmla="*/ 79 w 93"/>
                <a:gd name="T1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79" y="14"/>
                  </a:moveTo>
                  <a:cubicBezTo>
                    <a:pt x="71" y="5"/>
                    <a:pt x="59" y="0"/>
                    <a:pt x="46" y="0"/>
                  </a:cubicBezTo>
                  <a:cubicBezTo>
                    <a:pt x="34" y="0"/>
                    <a:pt x="22" y="5"/>
                    <a:pt x="13" y="14"/>
                  </a:cubicBezTo>
                  <a:cubicBezTo>
                    <a:pt x="5" y="23"/>
                    <a:pt x="0" y="35"/>
                    <a:pt x="0" y="47"/>
                  </a:cubicBezTo>
                  <a:cubicBezTo>
                    <a:pt x="0" y="59"/>
                    <a:pt x="5" y="71"/>
                    <a:pt x="13" y="80"/>
                  </a:cubicBezTo>
                  <a:cubicBezTo>
                    <a:pt x="22" y="89"/>
                    <a:pt x="34" y="93"/>
                    <a:pt x="46" y="93"/>
                  </a:cubicBezTo>
                  <a:cubicBezTo>
                    <a:pt x="59" y="93"/>
                    <a:pt x="71" y="89"/>
                    <a:pt x="79" y="80"/>
                  </a:cubicBezTo>
                  <a:cubicBezTo>
                    <a:pt x="88" y="71"/>
                    <a:pt x="93" y="59"/>
                    <a:pt x="93" y="47"/>
                  </a:cubicBezTo>
                  <a:cubicBezTo>
                    <a:pt x="93" y="35"/>
                    <a:pt x="88" y="23"/>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13" name="Freeform 26"/>
            <p:cNvSpPr>
              <a:spLocks noEditPoints="1"/>
            </p:cNvSpPr>
            <p:nvPr/>
          </p:nvSpPr>
          <p:spPr bwMode="auto">
            <a:xfrm>
              <a:off x="2174875" y="4595813"/>
              <a:ext cx="771525" cy="773113"/>
            </a:xfrm>
            <a:custGeom>
              <a:avLst/>
              <a:gdLst>
                <a:gd name="T0" fmla="*/ 2099 w 2382"/>
                <a:gd name="T1" fmla="*/ 675 h 2387"/>
                <a:gd name="T2" fmla="*/ 1377 w 2382"/>
                <a:gd name="T3" fmla="*/ 19 h 2387"/>
                <a:gd name="T4" fmla="*/ 537 w 2382"/>
                <a:gd name="T5" fmla="*/ 7 h 2387"/>
                <a:gd name="T6" fmla="*/ 310 w 2382"/>
                <a:gd name="T7" fmla="*/ 675 h 2387"/>
                <a:gd name="T8" fmla="*/ 0 w 2382"/>
                <a:gd name="T9" fmla="*/ 870 h 2387"/>
                <a:gd name="T10" fmla="*/ 0 w 2382"/>
                <a:gd name="T11" fmla="*/ 882 h 2387"/>
                <a:gd name="T12" fmla="*/ 233 w 2382"/>
                <a:gd name="T13" fmla="*/ 2387 h 2387"/>
                <a:gd name="T14" fmla="*/ 1900 w 2382"/>
                <a:gd name="T15" fmla="*/ 2387 h 2387"/>
                <a:gd name="T16" fmla="*/ 2382 w 2382"/>
                <a:gd name="T17" fmla="*/ 2154 h 2387"/>
                <a:gd name="T18" fmla="*/ 2149 w 2382"/>
                <a:gd name="T19" fmla="*/ 675 h 2387"/>
                <a:gd name="T20" fmla="*/ 2149 w 2382"/>
                <a:gd name="T21" fmla="*/ 768 h 2387"/>
                <a:gd name="T22" fmla="*/ 2289 w 2382"/>
                <a:gd name="T23" fmla="*/ 1280 h 2387"/>
                <a:gd name="T24" fmla="*/ 2130 w 2382"/>
                <a:gd name="T25" fmla="*/ 1391 h 2387"/>
                <a:gd name="T26" fmla="*/ 1903 w 2382"/>
                <a:gd name="T27" fmla="*/ 973 h 2387"/>
                <a:gd name="T28" fmla="*/ 1256 w 2382"/>
                <a:gd name="T29" fmla="*/ 272 h 2387"/>
                <a:gd name="T30" fmla="*/ 1410 w 2382"/>
                <a:gd name="T31" fmla="*/ 118 h 2387"/>
                <a:gd name="T32" fmla="*/ 1773 w 2382"/>
                <a:gd name="T33" fmla="*/ 971 h 2387"/>
                <a:gd name="T34" fmla="*/ 1799 w 2382"/>
                <a:gd name="T35" fmla="*/ 860 h 2387"/>
                <a:gd name="T36" fmla="*/ 1799 w 2382"/>
                <a:gd name="T37" fmla="*/ 658 h 2387"/>
                <a:gd name="T38" fmla="*/ 1544 w 2382"/>
                <a:gd name="T39" fmla="*/ 337 h 2387"/>
                <a:gd name="T40" fmla="*/ 1342 w 2382"/>
                <a:gd name="T41" fmla="*/ 337 h 2387"/>
                <a:gd name="T42" fmla="*/ 642 w 2382"/>
                <a:gd name="T43" fmla="*/ 971 h 2387"/>
                <a:gd name="T44" fmla="*/ 1256 w 2382"/>
                <a:gd name="T45" fmla="*/ 272 h 2387"/>
                <a:gd name="T46" fmla="*/ 902 w 2382"/>
                <a:gd name="T47" fmla="*/ 971 h 2387"/>
                <a:gd name="T48" fmla="*/ 1313 w 2382"/>
                <a:gd name="T49" fmla="*/ 431 h 2387"/>
                <a:gd name="T50" fmla="*/ 1704 w 2382"/>
                <a:gd name="T51" fmla="*/ 629 h 2387"/>
                <a:gd name="T52" fmla="*/ 1556 w 2382"/>
                <a:gd name="T53" fmla="*/ 971 h 2387"/>
                <a:gd name="T54" fmla="*/ 1119 w 2382"/>
                <a:gd name="T55" fmla="*/ 796 h 2387"/>
                <a:gd name="T56" fmla="*/ 999 w 2382"/>
                <a:gd name="T57" fmla="*/ 971 h 2387"/>
                <a:gd name="T58" fmla="*/ 1239 w 2382"/>
                <a:gd name="T59" fmla="*/ 971 h 2387"/>
                <a:gd name="T60" fmla="*/ 631 w 2382"/>
                <a:gd name="T61" fmla="*/ 429 h 2387"/>
                <a:gd name="T62" fmla="*/ 799 w 2382"/>
                <a:gd name="T63" fmla="*/ 332 h 2387"/>
                <a:gd name="T64" fmla="*/ 704 w 2382"/>
                <a:gd name="T65" fmla="*/ 692 h 2387"/>
                <a:gd name="T66" fmla="*/ 558 w 2382"/>
                <a:gd name="T67" fmla="*/ 109 h 2387"/>
                <a:gd name="T68" fmla="*/ 1084 w 2382"/>
                <a:gd name="T69" fmla="*/ 312 h 2387"/>
                <a:gd name="T70" fmla="*/ 748 w 2382"/>
                <a:gd name="T71" fmla="*/ 236 h 2387"/>
                <a:gd name="T72" fmla="*/ 681 w 2382"/>
                <a:gd name="T73" fmla="*/ 323 h 2387"/>
                <a:gd name="T74" fmla="*/ 551 w 2382"/>
                <a:gd name="T75" fmla="*/ 366 h 2387"/>
                <a:gd name="T76" fmla="*/ 326 w 2382"/>
                <a:gd name="T77" fmla="*/ 973 h 2387"/>
                <a:gd name="T78" fmla="*/ 196 w 2382"/>
                <a:gd name="T79" fmla="*/ 768 h 2387"/>
                <a:gd name="T80" fmla="*/ 230 w 2382"/>
                <a:gd name="T81" fmla="*/ 973 h 2387"/>
                <a:gd name="T82" fmla="*/ 93 w 2382"/>
                <a:gd name="T83" fmla="*/ 870 h 2387"/>
                <a:gd name="T84" fmla="*/ 2289 w 2382"/>
                <a:gd name="T85" fmla="*/ 2154 h 2387"/>
                <a:gd name="T86" fmla="*/ 2084 w 2382"/>
                <a:gd name="T87" fmla="*/ 2293 h 2387"/>
                <a:gd name="T88" fmla="*/ 2130 w 2382"/>
                <a:gd name="T89" fmla="*/ 1967 h 2387"/>
                <a:gd name="T90" fmla="*/ 2289 w 2382"/>
                <a:gd name="T91" fmla="*/ 1925 h 2387"/>
                <a:gd name="T92" fmla="*/ 2289 w 2382"/>
                <a:gd name="T93" fmla="*/ 1744 h 2387"/>
                <a:gd name="T94" fmla="*/ 1182 w 2382"/>
                <a:gd name="T95" fmla="*/ 1874 h 2387"/>
                <a:gd name="T96" fmla="*/ 1182 w 2382"/>
                <a:gd name="T97" fmla="*/ 1484 h 2387"/>
                <a:gd name="T98" fmla="*/ 1369 w 2382"/>
                <a:gd name="T99" fmla="*/ 1437 h 2387"/>
                <a:gd name="T100" fmla="*/ 1182 w 2382"/>
                <a:gd name="T101" fmla="*/ 1391 h 2387"/>
                <a:gd name="T102" fmla="*/ 1182 w 2382"/>
                <a:gd name="T103" fmla="*/ 1967 h 2387"/>
                <a:gd name="T104" fmla="*/ 2037 w 2382"/>
                <a:gd name="T105" fmla="*/ 2154 h 2387"/>
                <a:gd name="T106" fmla="*/ 317 w 2382"/>
                <a:gd name="T107" fmla="*/ 2294 h 2387"/>
                <a:gd name="T108" fmla="*/ 270 w 2382"/>
                <a:gd name="T109" fmla="*/ 1723 h 2387"/>
                <a:gd name="T110" fmla="*/ 224 w 2382"/>
                <a:gd name="T111" fmla="*/ 2293 h 2387"/>
                <a:gd name="T112" fmla="*/ 93 w 2382"/>
                <a:gd name="T113" fmla="*/ 1037 h 2387"/>
                <a:gd name="T114" fmla="*/ 1898 w 2382"/>
                <a:gd name="T115" fmla="*/ 1066 h 2387"/>
                <a:gd name="T116" fmla="*/ 2037 w 2382"/>
                <a:gd name="T117" fmla="*/ 1391 h 2387"/>
                <a:gd name="T118" fmla="*/ 1655 w 2382"/>
                <a:gd name="T119" fmla="*/ 1437 h 2387"/>
                <a:gd name="T120" fmla="*/ 2178 w 2382"/>
                <a:gd name="T121" fmla="*/ 1484 h 2387"/>
                <a:gd name="T122" fmla="*/ 2289 w 2382"/>
                <a:gd name="T123" fmla="*/ 1744 h 2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2" h="2387">
                  <a:moveTo>
                    <a:pt x="2149" y="675"/>
                  </a:moveTo>
                  <a:cubicBezTo>
                    <a:pt x="2099" y="675"/>
                    <a:pt x="2099" y="675"/>
                    <a:pt x="2099" y="675"/>
                  </a:cubicBezTo>
                  <a:cubicBezTo>
                    <a:pt x="1443" y="19"/>
                    <a:pt x="1443" y="19"/>
                    <a:pt x="1443" y="19"/>
                  </a:cubicBezTo>
                  <a:cubicBezTo>
                    <a:pt x="1425" y="1"/>
                    <a:pt x="1395" y="1"/>
                    <a:pt x="1377" y="19"/>
                  </a:cubicBezTo>
                  <a:cubicBezTo>
                    <a:pt x="1209" y="187"/>
                    <a:pt x="1209" y="187"/>
                    <a:pt x="1209" y="187"/>
                  </a:cubicBezTo>
                  <a:cubicBezTo>
                    <a:pt x="537" y="7"/>
                    <a:pt x="537" y="7"/>
                    <a:pt x="537" y="7"/>
                  </a:cubicBezTo>
                  <a:cubicBezTo>
                    <a:pt x="512" y="0"/>
                    <a:pt x="487" y="15"/>
                    <a:pt x="480" y="40"/>
                  </a:cubicBezTo>
                  <a:cubicBezTo>
                    <a:pt x="310" y="675"/>
                    <a:pt x="310" y="675"/>
                    <a:pt x="310" y="675"/>
                  </a:cubicBezTo>
                  <a:cubicBezTo>
                    <a:pt x="196" y="675"/>
                    <a:pt x="196" y="675"/>
                    <a:pt x="196" y="675"/>
                  </a:cubicBezTo>
                  <a:cubicBezTo>
                    <a:pt x="88" y="675"/>
                    <a:pt x="0" y="763"/>
                    <a:pt x="0" y="870"/>
                  </a:cubicBezTo>
                  <a:cubicBezTo>
                    <a:pt x="0" y="873"/>
                    <a:pt x="1" y="876"/>
                    <a:pt x="1" y="878"/>
                  </a:cubicBezTo>
                  <a:cubicBezTo>
                    <a:pt x="1" y="879"/>
                    <a:pt x="0" y="881"/>
                    <a:pt x="0" y="882"/>
                  </a:cubicBezTo>
                  <a:cubicBezTo>
                    <a:pt x="0" y="2154"/>
                    <a:pt x="0" y="2154"/>
                    <a:pt x="0" y="2154"/>
                  </a:cubicBezTo>
                  <a:cubicBezTo>
                    <a:pt x="0" y="2282"/>
                    <a:pt x="105" y="2387"/>
                    <a:pt x="233" y="2387"/>
                  </a:cubicBezTo>
                  <a:cubicBezTo>
                    <a:pt x="1898" y="2387"/>
                    <a:pt x="1898" y="2387"/>
                    <a:pt x="1898" y="2387"/>
                  </a:cubicBezTo>
                  <a:cubicBezTo>
                    <a:pt x="1899" y="2387"/>
                    <a:pt x="1899" y="2387"/>
                    <a:pt x="1900" y="2387"/>
                  </a:cubicBezTo>
                  <a:cubicBezTo>
                    <a:pt x="2149" y="2387"/>
                    <a:pt x="2149" y="2387"/>
                    <a:pt x="2149" y="2387"/>
                  </a:cubicBezTo>
                  <a:cubicBezTo>
                    <a:pt x="2277" y="2387"/>
                    <a:pt x="2382" y="2282"/>
                    <a:pt x="2382" y="2154"/>
                  </a:cubicBezTo>
                  <a:cubicBezTo>
                    <a:pt x="2382" y="908"/>
                    <a:pt x="2382" y="908"/>
                    <a:pt x="2382" y="908"/>
                  </a:cubicBezTo>
                  <a:cubicBezTo>
                    <a:pt x="2382" y="779"/>
                    <a:pt x="2277" y="675"/>
                    <a:pt x="2149" y="675"/>
                  </a:cubicBezTo>
                  <a:close/>
                  <a:moveTo>
                    <a:pt x="2107" y="768"/>
                  </a:moveTo>
                  <a:cubicBezTo>
                    <a:pt x="2149" y="768"/>
                    <a:pt x="2149" y="768"/>
                    <a:pt x="2149" y="768"/>
                  </a:cubicBezTo>
                  <a:cubicBezTo>
                    <a:pt x="2226" y="768"/>
                    <a:pt x="2289" y="831"/>
                    <a:pt x="2289" y="908"/>
                  </a:cubicBezTo>
                  <a:cubicBezTo>
                    <a:pt x="2289" y="1280"/>
                    <a:pt x="2289" y="1280"/>
                    <a:pt x="2289" y="1280"/>
                  </a:cubicBezTo>
                  <a:cubicBezTo>
                    <a:pt x="2289" y="1341"/>
                    <a:pt x="2239" y="1391"/>
                    <a:pt x="2178" y="1391"/>
                  </a:cubicBezTo>
                  <a:cubicBezTo>
                    <a:pt x="2130" y="1391"/>
                    <a:pt x="2130" y="1391"/>
                    <a:pt x="2130" y="1391"/>
                  </a:cubicBezTo>
                  <a:cubicBezTo>
                    <a:pt x="2130" y="1205"/>
                    <a:pt x="2130" y="1205"/>
                    <a:pt x="2130" y="1205"/>
                  </a:cubicBezTo>
                  <a:cubicBezTo>
                    <a:pt x="2130" y="1079"/>
                    <a:pt x="2029" y="975"/>
                    <a:pt x="1903" y="973"/>
                  </a:cubicBezTo>
                  <a:lnTo>
                    <a:pt x="2107" y="768"/>
                  </a:lnTo>
                  <a:close/>
                  <a:moveTo>
                    <a:pt x="1256" y="272"/>
                  </a:moveTo>
                  <a:cubicBezTo>
                    <a:pt x="1256" y="272"/>
                    <a:pt x="1256" y="272"/>
                    <a:pt x="1256" y="272"/>
                  </a:cubicBezTo>
                  <a:cubicBezTo>
                    <a:pt x="1410" y="118"/>
                    <a:pt x="1410" y="118"/>
                    <a:pt x="1410" y="118"/>
                  </a:cubicBezTo>
                  <a:cubicBezTo>
                    <a:pt x="2018" y="726"/>
                    <a:pt x="2018" y="726"/>
                    <a:pt x="2018" y="726"/>
                  </a:cubicBezTo>
                  <a:cubicBezTo>
                    <a:pt x="1773" y="971"/>
                    <a:pt x="1773" y="971"/>
                    <a:pt x="1773" y="971"/>
                  </a:cubicBezTo>
                  <a:cubicBezTo>
                    <a:pt x="1688" y="971"/>
                    <a:pt x="1688" y="971"/>
                    <a:pt x="1688" y="971"/>
                  </a:cubicBezTo>
                  <a:cubicBezTo>
                    <a:pt x="1799" y="860"/>
                    <a:pt x="1799" y="860"/>
                    <a:pt x="1799" y="860"/>
                  </a:cubicBezTo>
                  <a:cubicBezTo>
                    <a:pt x="1817" y="842"/>
                    <a:pt x="1817" y="812"/>
                    <a:pt x="1799" y="794"/>
                  </a:cubicBezTo>
                  <a:cubicBezTo>
                    <a:pt x="1761" y="756"/>
                    <a:pt x="1761" y="695"/>
                    <a:pt x="1799" y="658"/>
                  </a:cubicBezTo>
                  <a:cubicBezTo>
                    <a:pt x="1817" y="639"/>
                    <a:pt x="1817" y="610"/>
                    <a:pt x="1799" y="592"/>
                  </a:cubicBezTo>
                  <a:cubicBezTo>
                    <a:pt x="1544" y="337"/>
                    <a:pt x="1544" y="337"/>
                    <a:pt x="1544" y="337"/>
                  </a:cubicBezTo>
                  <a:cubicBezTo>
                    <a:pt x="1526" y="319"/>
                    <a:pt x="1496" y="319"/>
                    <a:pt x="1478" y="337"/>
                  </a:cubicBezTo>
                  <a:cubicBezTo>
                    <a:pt x="1441" y="374"/>
                    <a:pt x="1379" y="374"/>
                    <a:pt x="1342" y="337"/>
                  </a:cubicBezTo>
                  <a:cubicBezTo>
                    <a:pt x="1324" y="319"/>
                    <a:pt x="1294" y="319"/>
                    <a:pt x="1276" y="337"/>
                  </a:cubicBezTo>
                  <a:cubicBezTo>
                    <a:pt x="642" y="971"/>
                    <a:pt x="642" y="971"/>
                    <a:pt x="642" y="971"/>
                  </a:cubicBezTo>
                  <a:cubicBezTo>
                    <a:pt x="557" y="971"/>
                    <a:pt x="557" y="971"/>
                    <a:pt x="557" y="971"/>
                  </a:cubicBezTo>
                  <a:lnTo>
                    <a:pt x="1256" y="272"/>
                  </a:lnTo>
                  <a:close/>
                  <a:moveTo>
                    <a:pt x="1119" y="796"/>
                  </a:moveTo>
                  <a:cubicBezTo>
                    <a:pt x="1013" y="796"/>
                    <a:pt x="924" y="871"/>
                    <a:pt x="902" y="971"/>
                  </a:cubicBezTo>
                  <a:cubicBezTo>
                    <a:pt x="773" y="971"/>
                    <a:pt x="773" y="971"/>
                    <a:pt x="773" y="971"/>
                  </a:cubicBezTo>
                  <a:cubicBezTo>
                    <a:pt x="1313" y="431"/>
                    <a:pt x="1313" y="431"/>
                    <a:pt x="1313" y="431"/>
                  </a:cubicBezTo>
                  <a:cubicBezTo>
                    <a:pt x="1372" y="467"/>
                    <a:pt x="1447" y="467"/>
                    <a:pt x="1507" y="431"/>
                  </a:cubicBezTo>
                  <a:cubicBezTo>
                    <a:pt x="1704" y="629"/>
                    <a:pt x="1704" y="629"/>
                    <a:pt x="1704" y="629"/>
                  </a:cubicBezTo>
                  <a:cubicBezTo>
                    <a:pt x="1669" y="688"/>
                    <a:pt x="1669" y="763"/>
                    <a:pt x="1704" y="823"/>
                  </a:cubicBezTo>
                  <a:cubicBezTo>
                    <a:pt x="1556" y="971"/>
                    <a:pt x="1556" y="971"/>
                    <a:pt x="1556" y="971"/>
                  </a:cubicBezTo>
                  <a:cubicBezTo>
                    <a:pt x="1336" y="971"/>
                    <a:pt x="1336" y="971"/>
                    <a:pt x="1336" y="971"/>
                  </a:cubicBezTo>
                  <a:cubicBezTo>
                    <a:pt x="1314" y="871"/>
                    <a:pt x="1225" y="796"/>
                    <a:pt x="1119" y="796"/>
                  </a:cubicBezTo>
                  <a:close/>
                  <a:moveTo>
                    <a:pt x="1239" y="971"/>
                  </a:moveTo>
                  <a:cubicBezTo>
                    <a:pt x="999" y="971"/>
                    <a:pt x="999" y="971"/>
                    <a:pt x="999" y="971"/>
                  </a:cubicBezTo>
                  <a:cubicBezTo>
                    <a:pt x="1018" y="923"/>
                    <a:pt x="1065" y="889"/>
                    <a:pt x="1119" y="889"/>
                  </a:cubicBezTo>
                  <a:cubicBezTo>
                    <a:pt x="1173" y="889"/>
                    <a:pt x="1220" y="923"/>
                    <a:pt x="1239" y="971"/>
                  </a:cubicBezTo>
                  <a:close/>
                  <a:moveTo>
                    <a:pt x="507" y="889"/>
                  </a:moveTo>
                  <a:cubicBezTo>
                    <a:pt x="631" y="429"/>
                    <a:pt x="631" y="429"/>
                    <a:pt x="631" y="429"/>
                  </a:cubicBezTo>
                  <a:cubicBezTo>
                    <a:pt x="664" y="430"/>
                    <a:pt x="698" y="421"/>
                    <a:pt x="728" y="404"/>
                  </a:cubicBezTo>
                  <a:cubicBezTo>
                    <a:pt x="758" y="386"/>
                    <a:pt x="782" y="362"/>
                    <a:pt x="799" y="332"/>
                  </a:cubicBezTo>
                  <a:cubicBezTo>
                    <a:pt x="1008" y="388"/>
                    <a:pt x="1008" y="388"/>
                    <a:pt x="1008" y="388"/>
                  </a:cubicBezTo>
                  <a:cubicBezTo>
                    <a:pt x="704" y="692"/>
                    <a:pt x="704" y="692"/>
                    <a:pt x="704" y="692"/>
                  </a:cubicBezTo>
                  <a:lnTo>
                    <a:pt x="507" y="889"/>
                  </a:lnTo>
                  <a:close/>
                  <a:moveTo>
                    <a:pt x="558" y="109"/>
                  </a:moveTo>
                  <a:cubicBezTo>
                    <a:pt x="1133" y="263"/>
                    <a:pt x="1133" y="263"/>
                    <a:pt x="1133" y="263"/>
                  </a:cubicBezTo>
                  <a:cubicBezTo>
                    <a:pt x="1084" y="312"/>
                    <a:pt x="1084" y="312"/>
                    <a:pt x="1084" y="312"/>
                  </a:cubicBezTo>
                  <a:cubicBezTo>
                    <a:pt x="783" y="232"/>
                    <a:pt x="783" y="232"/>
                    <a:pt x="783" y="232"/>
                  </a:cubicBezTo>
                  <a:cubicBezTo>
                    <a:pt x="771" y="228"/>
                    <a:pt x="759" y="230"/>
                    <a:pt x="748" y="236"/>
                  </a:cubicBezTo>
                  <a:cubicBezTo>
                    <a:pt x="737" y="242"/>
                    <a:pt x="730" y="253"/>
                    <a:pt x="726" y="265"/>
                  </a:cubicBezTo>
                  <a:cubicBezTo>
                    <a:pt x="720" y="289"/>
                    <a:pt x="704" y="310"/>
                    <a:pt x="681" y="323"/>
                  </a:cubicBezTo>
                  <a:cubicBezTo>
                    <a:pt x="659" y="336"/>
                    <a:pt x="633" y="339"/>
                    <a:pt x="608" y="333"/>
                  </a:cubicBezTo>
                  <a:cubicBezTo>
                    <a:pt x="583" y="326"/>
                    <a:pt x="558" y="341"/>
                    <a:pt x="551" y="366"/>
                  </a:cubicBezTo>
                  <a:cubicBezTo>
                    <a:pt x="389" y="973"/>
                    <a:pt x="389" y="973"/>
                    <a:pt x="389" y="973"/>
                  </a:cubicBezTo>
                  <a:cubicBezTo>
                    <a:pt x="326" y="973"/>
                    <a:pt x="326" y="973"/>
                    <a:pt x="326" y="973"/>
                  </a:cubicBezTo>
                  <a:lnTo>
                    <a:pt x="558" y="109"/>
                  </a:lnTo>
                  <a:close/>
                  <a:moveTo>
                    <a:pt x="196" y="768"/>
                  </a:moveTo>
                  <a:cubicBezTo>
                    <a:pt x="285" y="768"/>
                    <a:pt x="285" y="768"/>
                    <a:pt x="285" y="768"/>
                  </a:cubicBezTo>
                  <a:cubicBezTo>
                    <a:pt x="230" y="973"/>
                    <a:pt x="230" y="973"/>
                    <a:pt x="230" y="973"/>
                  </a:cubicBezTo>
                  <a:cubicBezTo>
                    <a:pt x="196" y="973"/>
                    <a:pt x="196" y="973"/>
                    <a:pt x="196" y="973"/>
                  </a:cubicBezTo>
                  <a:cubicBezTo>
                    <a:pt x="139" y="973"/>
                    <a:pt x="93" y="927"/>
                    <a:pt x="93" y="870"/>
                  </a:cubicBezTo>
                  <a:cubicBezTo>
                    <a:pt x="93" y="814"/>
                    <a:pt x="139" y="768"/>
                    <a:pt x="196" y="768"/>
                  </a:cubicBezTo>
                  <a:close/>
                  <a:moveTo>
                    <a:pt x="2289" y="2154"/>
                  </a:moveTo>
                  <a:cubicBezTo>
                    <a:pt x="2289" y="2231"/>
                    <a:pt x="2226" y="2293"/>
                    <a:pt x="2149" y="2293"/>
                  </a:cubicBezTo>
                  <a:cubicBezTo>
                    <a:pt x="2084" y="2293"/>
                    <a:pt x="2084" y="2293"/>
                    <a:pt x="2084" y="2293"/>
                  </a:cubicBezTo>
                  <a:cubicBezTo>
                    <a:pt x="2113" y="2255"/>
                    <a:pt x="2130" y="2206"/>
                    <a:pt x="2130" y="2154"/>
                  </a:cubicBezTo>
                  <a:cubicBezTo>
                    <a:pt x="2130" y="1967"/>
                    <a:pt x="2130" y="1967"/>
                    <a:pt x="2130" y="1967"/>
                  </a:cubicBezTo>
                  <a:cubicBezTo>
                    <a:pt x="2158" y="1967"/>
                    <a:pt x="2158" y="1967"/>
                    <a:pt x="2158" y="1967"/>
                  </a:cubicBezTo>
                  <a:cubicBezTo>
                    <a:pt x="2207" y="1967"/>
                    <a:pt x="2252" y="1952"/>
                    <a:pt x="2289" y="1925"/>
                  </a:cubicBezTo>
                  <a:lnTo>
                    <a:pt x="2289" y="2154"/>
                  </a:lnTo>
                  <a:close/>
                  <a:moveTo>
                    <a:pt x="2289" y="1744"/>
                  </a:moveTo>
                  <a:cubicBezTo>
                    <a:pt x="2289" y="1816"/>
                    <a:pt x="2230" y="1874"/>
                    <a:pt x="2158" y="1874"/>
                  </a:cubicBezTo>
                  <a:cubicBezTo>
                    <a:pt x="1182" y="1874"/>
                    <a:pt x="1182" y="1874"/>
                    <a:pt x="1182" y="1874"/>
                  </a:cubicBezTo>
                  <a:cubicBezTo>
                    <a:pt x="1074" y="1874"/>
                    <a:pt x="986" y="1787"/>
                    <a:pt x="986" y="1679"/>
                  </a:cubicBezTo>
                  <a:cubicBezTo>
                    <a:pt x="986" y="1571"/>
                    <a:pt x="1074" y="1484"/>
                    <a:pt x="1182" y="1484"/>
                  </a:cubicBezTo>
                  <a:cubicBezTo>
                    <a:pt x="1323" y="1484"/>
                    <a:pt x="1323" y="1484"/>
                    <a:pt x="1323" y="1484"/>
                  </a:cubicBezTo>
                  <a:cubicBezTo>
                    <a:pt x="1348" y="1484"/>
                    <a:pt x="1369" y="1463"/>
                    <a:pt x="1369" y="1437"/>
                  </a:cubicBezTo>
                  <a:cubicBezTo>
                    <a:pt x="1369" y="1411"/>
                    <a:pt x="1348" y="1391"/>
                    <a:pt x="1323" y="1391"/>
                  </a:cubicBezTo>
                  <a:cubicBezTo>
                    <a:pt x="1182" y="1391"/>
                    <a:pt x="1182" y="1391"/>
                    <a:pt x="1182" y="1391"/>
                  </a:cubicBezTo>
                  <a:cubicBezTo>
                    <a:pt x="1023" y="1391"/>
                    <a:pt x="893" y="1520"/>
                    <a:pt x="893" y="1679"/>
                  </a:cubicBezTo>
                  <a:cubicBezTo>
                    <a:pt x="893" y="1838"/>
                    <a:pt x="1023" y="1967"/>
                    <a:pt x="1182" y="1967"/>
                  </a:cubicBezTo>
                  <a:cubicBezTo>
                    <a:pt x="2037" y="1967"/>
                    <a:pt x="2037" y="1967"/>
                    <a:pt x="2037" y="1967"/>
                  </a:cubicBezTo>
                  <a:cubicBezTo>
                    <a:pt x="2037" y="2154"/>
                    <a:pt x="2037" y="2154"/>
                    <a:pt x="2037" y="2154"/>
                  </a:cubicBezTo>
                  <a:cubicBezTo>
                    <a:pt x="2037" y="2230"/>
                    <a:pt x="1976" y="2292"/>
                    <a:pt x="1900" y="2294"/>
                  </a:cubicBezTo>
                  <a:cubicBezTo>
                    <a:pt x="317" y="2294"/>
                    <a:pt x="317" y="2294"/>
                    <a:pt x="317" y="2294"/>
                  </a:cubicBezTo>
                  <a:cubicBezTo>
                    <a:pt x="317" y="1770"/>
                    <a:pt x="317" y="1770"/>
                    <a:pt x="317" y="1770"/>
                  </a:cubicBezTo>
                  <a:cubicBezTo>
                    <a:pt x="317" y="1744"/>
                    <a:pt x="296" y="1723"/>
                    <a:pt x="270" y="1723"/>
                  </a:cubicBezTo>
                  <a:cubicBezTo>
                    <a:pt x="245" y="1723"/>
                    <a:pt x="224" y="1744"/>
                    <a:pt x="224" y="1770"/>
                  </a:cubicBezTo>
                  <a:cubicBezTo>
                    <a:pt x="224" y="2293"/>
                    <a:pt x="224" y="2293"/>
                    <a:pt x="224" y="2293"/>
                  </a:cubicBezTo>
                  <a:cubicBezTo>
                    <a:pt x="151" y="2288"/>
                    <a:pt x="93" y="2228"/>
                    <a:pt x="93" y="2154"/>
                  </a:cubicBezTo>
                  <a:cubicBezTo>
                    <a:pt x="93" y="1037"/>
                    <a:pt x="93" y="1037"/>
                    <a:pt x="93" y="1037"/>
                  </a:cubicBezTo>
                  <a:cubicBezTo>
                    <a:pt x="123" y="1055"/>
                    <a:pt x="158" y="1066"/>
                    <a:pt x="196" y="1066"/>
                  </a:cubicBezTo>
                  <a:cubicBezTo>
                    <a:pt x="1898" y="1066"/>
                    <a:pt x="1898" y="1066"/>
                    <a:pt x="1898" y="1066"/>
                  </a:cubicBezTo>
                  <a:cubicBezTo>
                    <a:pt x="1975" y="1066"/>
                    <a:pt x="2037" y="1128"/>
                    <a:pt x="2037" y="1205"/>
                  </a:cubicBezTo>
                  <a:cubicBezTo>
                    <a:pt x="2037" y="1391"/>
                    <a:pt x="2037" y="1391"/>
                    <a:pt x="2037" y="1391"/>
                  </a:cubicBezTo>
                  <a:cubicBezTo>
                    <a:pt x="1701" y="1391"/>
                    <a:pt x="1701" y="1391"/>
                    <a:pt x="1701" y="1391"/>
                  </a:cubicBezTo>
                  <a:cubicBezTo>
                    <a:pt x="1675" y="1391"/>
                    <a:pt x="1655" y="1411"/>
                    <a:pt x="1655" y="1437"/>
                  </a:cubicBezTo>
                  <a:cubicBezTo>
                    <a:pt x="1655" y="1463"/>
                    <a:pt x="1675" y="1484"/>
                    <a:pt x="1701" y="1484"/>
                  </a:cubicBezTo>
                  <a:cubicBezTo>
                    <a:pt x="2178" y="1484"/>
                    <a:pt x="2178" y="1484"/>
                    <a:pt x="2178" y="1484"/>
                  </a:cubicBezTo>
                  <a:cubicBezTo>
                    <a:pt x="2219" y="1484"/>
                    <a:pt x="2257" y="1472"/>
                    <a:pt x="2289" y="1451"/>
                  </a:cubicBezTo>
                  <a:cubicBezTo>
                    <a:pt x="2289" y="1744"/>
                    <a:pt x="2289" y="1744"/>
                    <a:pt x="2289" y="17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sp>
          <p:nvSpPr>
            <p:cNvPr id="214" name="Freeform 27"/>
            <p:cNvSpPr>
              <a:spLocks/>
            </p:cNvSpPr>
            <p:nvPr/>
          </p:nvSpPr>
          <p:spPr bwMode="auto">
            <a:xfrm>
              <a:off x="2247900" y="5095875"/>
              <a:ext cx="30163" cy="30163"/>
            </a:xfrm>
            <a:custGeom>
              <a:avLst/>
              <a:gdLst>
                <a:gd name="T0" fmla="*/ 79 w 93"/>
                <a:gd name="T1" fmla="*/ 14 h 93"/>
                <a:gd name="T2" fmla="*/ 46 w 93"/>
                <a:gd name="T3" fmla="*/ 0 h 93"/>
                <a:gd name="T4" fmla="*/ 13 w 93"/>
                <a:gd name="T5" fmla="*/ 14 h 93"/>
                <a:gd name="T6" fmla="*/ 0 w 93"/>
                <a:gd name="T7" fmla="*/ 46 h 93"/>
                <a:gd name="T8" fmla="*/ 13 w 93"/>
                <a:gd name="T9" fmla="*/ 79 h 93"/>
                <a:gd name="T10" fmla="*/ 46 w 93"/>
                <a:gd name="T11" fmla="*/ 93 h 93"/>
                <a:gd name="T12" fmla="*/ 79 w 93"/>
                <a:gd name="T13" fmla="*/ 79 h 93"/>
                <a:gd name="T14" fmla="*/ 93 w 93"/>
                <a:gd name="T15" fmla="*/ 46 h 93"/>
                <a:gd name="T16" fmla="*/ 79 w 93"/>
                <a:gd name="T1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79" y="14"/>
                  </a:moveTo>
                  <a:cubicBezTo>
                    <a:pt x="70" y="5"/>
                    <a:pt x="58" y="0"/>
                    <a:pt x="46" y="0"/>
                  </a:cubicBezTo>
                  <a:cubicBezTo>
                    <a:pt x="34" y="0"/>
                    <a:pt x="22" y="5"/>
                    <a:pt x="13" y="14"/>
                  </a:cubicBezTo>
                  <a:cubicBezTo>
                    <a:pt x="5" y="22"/>
                    <a:pt x="0" y="34"/>
                    <a:pt x="0" y="46"/>
                  </a:cubicBezTo>
                  <a:cubicBezTo>
                    <a:pt x="0" y="59"/>
                    <a:pt x="5" y="71"/>
                    <a:pt x="13" y="79"/>
                  </a:cubicBezTo>
                  <a:cubicBezTo>
                    <a:pt x="22" y="88"/>
                    <a:pt x="34" y="93"/>
                    <a:pt x="46" y="93"/>
                  </a:cubicBezTo>
                  <a:cubicBezTo>
                    <a:pt x="58" y="93"/>
                    <a:pt x="70" y="88"/>
                    <a:pt x="79" y="79"/>
                  </a:cubicBezTo>
                  <a:cubicBezTo>
                    <a:pt x="88" y="71"/>
                    <a:pt x="93" y="59"/>
                    <a:pt x="93" y="46"/>
                  </a:cubicBezTo>
                  <a:cubicBezTo>
                    <a:pt x="93" y="34"/>
                    <a:pt x="88" y="22"/>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322" name="Group 321"/>
          <p:cNvGrpSpPr/>
          <p:nvPr/>
        </p:nvGrpSpPr>
        <p:grpSpPr>
          <a:xfrm>
            <a:off x="-1" y="6771475"/>
            <a:ext cx="491491" cy="86525"/>
            <a:chOff x="-1" y="6329779"/>
            <a:chExt cx="2146910" cy="349583"/>
          </a:xfrm>
        </p:grpSpPr>
        <p:sp>
          <p:nvSpPr>
            <p:cNvPr id="323" name="Rectangle 322"/>
            <p:cNvSpPr/>
            <p:nvPr/>
          </p:nvSpPr>
          <p:spPr>
            <a:xfrm>
              <a:off x="-1" y="6508467"/>
              <a:ext cx="170896" cy="1708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24" name="Rectangle 323"/>
            <p:cNvSpPr/>
            <p:nvPr/>
          </p:nvSpPr>
          <p:spPr>
            <a:xfrm>
              <a:off x="179222" y="6508467"/>
              <a:ext cx="170896" cy="1708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25" name="Rectangle 324"/>
            <p:cNvSpPr/>
            <p:nvPr/>
          </p:nvSpPr>
          <p:spPr>
            <a:xfrm>
              <a:off x="358444" y="6508467"/>
              <a:ext cx="170896" cy="17089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26" name="Rectangle 325"/>
            <p:cNvSpPr/>
            <p:nvPr/>
          </p:nvSpPr>
          <p:spPr>
            <a:xfrm>
              <a:off x="537666" y="6508467"/>
              <a:ext cx="170896" cy="17089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27" name="Rectangle 326"/>
            <p:cNvSpPr/>
            <p:nvPr/>
          </p:nvSpPr>
          <p:spPr>
            <a:xfrm>
              <a:off x="716889" y="6508467"/>
              <a:ext cx="170896" cy="17089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28" name="Rectangle 327"/>
            <p:cNvSpPr/>
            <p:nvPr/>
          </p:nvSpPr>
          <p:spPr>
            <a:xfrm>
              <a:off x="896111" y="6508467"/>
              <a:ext cx="170896" cy="1708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29" name="Rectangle 328"/>
            <p:cNvSpPr/>
            <p:nvPr/>
          </p:nvSpPr>
          <p:spPr>
            <a:xfrm>
              <a:off x="1075333" y="6508467"/>
              <a:ext cx="170896" cy="170895"/>
            </a:xfrm>
            <a:prstGeom prst="rect">
              <a:avLst/>
            </a:prstGeom>
            <a:solidFill>
              <a:srgbClr val="007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0" name="Rectangle 329"/>
            <p:cNvSpPr/>
            <p:nvPr/>
          </p:nvSpPr>
          <p:spPr>
            <a:xfrm>
              <a:off x="-1" y="6329779"/>
              <a:ext cx="170896" cy="170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1" name="Rectangle 330"/>
            <p:cNvSpPr/>
            <p:nvPr/>
          </p:nvSpPr>
          <p:spPr>
            <a:xfrm>
              <a:off x="179222" y="6329779"/>
              <a:ext cx="170896" cy="1708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2" name="Rectangle 331"/>
            <p:cNvSpPr/>
            <p:nvPr/>
          </p:nvSpPr>
          <p:spPr>
            <a:xfrm>
              <a:off x="358444" y="6329779"/>
              <a:ext cx="170896" cy="1708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3" name="Rectangle 332"/>
            <p:cNvSpPr/>
            <p:nvPr/>
          </p:nvSpPr>
          <p:spPr>
            <a:xfrm>
              <a:off x="537666" y="6329779"/>
              <a:ext cx="170896" cy="1708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4" name="Rectangle 333"/>
            <p:cNvSpPr/>
            <p:nvPr/>
          </p:nvSpPr>
          <p:spPr>
            <a:xfrm>
              <a:off x="716889" y="6329779"/>
              <a:ext cx="170896" cy="1708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5" name="Rectangle 334"/>
            <p:cNvSpPr/>
            <p:nvPr/>
          </p:nvSpPr>
          <p:spPr>
            <a:xfrm>
              <a:off x="896111" y="6329779"/>
              <a:ext cx="170896" cy="1708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6" name="Rectangle 335"/>
            <p:cNvSpPr/>
            <p:nvPr/>
          </p:nvSpPr>
          <p:spPr>
            <a:xfrm>
              <a:off x="1075333" y="6329779"/>
              <a:ext cx="170896" cy="1708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7" name="Rectangle 336"/>
            <p:cNvSpPr/>
            <p:nvPr/>
          </p:nvSpPr>
          <p:spPr>
            <a:xfrm>
              <a:off x="1253419" y="6508467"/>
              <a:ext cx="170896" cy="170895"/>
            </a:xfrm>
            <a:prstGeom prst="rect">
              <a:avLst/>
            </a:prstGeom>
            <a:solidFill>
              <a:srgbClr val="4F2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8" name="Rectangle 337"/>
            <p:cNvSpPr/>
            <p:nvPr/>
          </p:nvSpPr>
          <p:spPr>
            <a:xfrm>
              <a:off x="1253419" y="6329779"/>
              <a:ext cx="170896" cy="17089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39" name="Rectangle 338"/>
            <p:cNvSpPr/>
            <p:nvPr/>
          </p:nvSpPr>
          <p:spPr>
            <a:xfrm>
              <a:off x="1435709" y="6508467"/>
              <a:ext cx="170896" cy="170895"/>
            </a:xfrm>
            <a:prstGeom prst="rect">
              <a:avLst/>
            </a:prstGeom>
            <a:solidFill>
              <a:srgbClr val="CB5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40" name="Rectangle 339"/>
            <p:cNvSpPr/>
            <p:nvPr/>
          </p:nvSpPr>
          <p:spPr>
            <a:xfrm>
              <a:off x="1435709" y="6329779"/>
              <a:ext cx="170896" cy="170895"/>
            </a:xfrm>
            <a:prstGeom prst="rect">
              <a:avLst/>
            </a:pr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41" name="Rectangle 340"/>
            <p:cNvSpPr/>
            <p:nvPr/>
          </p:nvSpPr>
          <p:spPr>
            <a:xfrm>
              <a:off x="1796791" y="6508467"/>
              <a:ext cx="170896" cy="170895"/>
            </a:xfrm>
            <a:prstGeom prst="rect">
              <a:avLst/>
            </a:prstGeom>
            <a:solidFill>
              <a:srgbClr val="AE1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42" name="Rectangle 341"/>
            <p:cNvSpPr/>
            <p:nvPr/>
          </p:nvSpPr>
          <p:spPr>
            <a:xfrm>
              <a:off x="1976013" y="6508467"/>
              <a:ext cx="170896" cy="170895"/>
            </a:xfrm>
            <a:prstGeom prst="rect">
              <a:avLst/>
            </a:prstGeom>
            <a:solidFill>
              <a:srgbClr val="12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43" name="Rectangle 342"/>
            <p:cNvSpPr/>
            <p:nvPr/>
          </p:nvSpPr>
          <p:spPr>
            <a:xfrm>
              <a:off x="1796791" y="6329779"/>
              <a:ext cx="170896" cy="170895"/>
            </a:xfrm>
            <a:prstGeom prst="rect">
              <a:avLst/>
            </a:prstGeom>
            <a:solidFill>
              <a:srgbClr val="E2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44" name="Rectangle 343"/>
            <p:cNvSpPr/>
            <p:nvPr/>
          </p:nvSpPr>
          <p:spPr>
            <a:xfrm>
              <a:off x="1976013" y="6329779"/>
              <a:ext cx="170896" cy="170895"/>
            </a:xfrm>
            <a:prstGeom prst="rect">
              <a:avLst/>
            </a:prstGeom>
            <a:solidFill>
              <a:srgbClr val="1A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45" name="Rectangle 344"/>
            <p:cNvSpPr/>
            <p:nvPr/>
          </p:nvSpPr>
          <p:spPr>
            <a:xfrm>
              <a:off x="1610379" y="6508467"/>
              <a:ext cx="170896" cy="170895"/>
            </a:xfrm>
            <a:prstGeom prst="rect">
              <a:avLst/>
            </a:prstGeom>
            <a:solidFill>
              <a:srgbClr val="5A0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46" name="Rectangle 345"/>
            <p:cNvSpPr/>
            <p:nvPr/>
          </p:nvSpPr>
          <p:spPr>
            <a:xfrm>
              <a:off x="1610379" y="6329779"/>
              <a:ext cx="170896" cy="170895"/>
            </a:xfrm>
            <a:prstGeom prst="rect">
              <a:avLst/>
            </a:prstGeom>
            <a:solidFill>
              <a:srgbClr val="9A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grpSp>
      <p:sp>
        <p:nvSpPr>
          <p:cNvPr id="348" name="Rectangle 347"/>
          <p:cNvSpPr/>
          <p:nvPr/>
        </p:nvSpPr>
        <p:spPr>
          <a:xfrm>
            <a:off x="3802422" y="3060440"/>
            <a:ext cx="1477867" cy="230832"/>
          </a:xfrm>
          <a:prstGeom prst="rect">
            <a:avLst/>
          </a:prstGeom>
        </p:spPr>
        <p:txBody>
          <a:bodyPr wrap="square" lIns="0" tIns="0" rIns="0" bIns="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500" b="1" dirty="0">
                <a:solidFill>
                  <a:prstClr val="white"/>
                </a:solidFill>
                <a:effectLst>
                  <a:outerShdw blurRad="63500" sx="102000" sy="102000" algn="ctr" rotWithShape="0">
                    <a:prstClr val="black">
                      <a:alpha val="40000"/>
                    </a:prstClr>
                  </a:outerShdw>
                </a:effectLst>
                <a:latin typeface="Roboto"/>
              </a:rPr>
              <a:t>Data cleaning</a:t>
            </a:r>
            <a:endParaRPr kumimoji="0" lang="en-US" sz="1500" b="1"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a:ea typeface="+mn-ea"/>
              <a:cs typeface="+mn-cs"/>
            </a:endParaRPr>
          </a:p>
        </p:txBody>
      </p:sp>
      <p:sp>
        <p:nvSpPr>
          <p:cNvPr id="349" name="Rectangle 348"/>
          <p:cNvSpPr/>
          <p:nvPr/>
        </p:nvSpPr>
        <p:spPr>
          <a:xfrm>
            <a:off x="5183115" y="4745771"/>
            <a:ext cx="1961387" cy="461665"/>
          </a:xfrm>
          <a:prstGeom prst="rect">
            <a:avLst/>
          </a:prstGeom>
        </p:spPr>
        <p:txBody>
          <a:bodyPr wrap="square" lIns="0" tIns="0" rIns="0" bIns="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500" b="1" dirty="0" smtClean="0">
                <a:solidFill>
                  <a:prstClr val="white"/>
                </a:solidFill>
                <a:effectLst>
                  <a:outerShdw blurRad="63500" sx="102000" sy="102000" algn="ctr" rotWithShape="0">
                    <a:prstClr val="black">
                      <a:alpha val="40000"/>
                    </a:prstClr>
                  </a:outerShdw>
                </a:effectLst>
                <a:latin typeface="Roboto"/>
              </a:rPr>
              <a:t>Applying EOQ MODEL</a:t>
            </a: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a:ea typeface="+mn-ea"/>
              <a:cs typeface="+mn-cs"/>
            </a:endParaRPr>
          </a:p>
        </p:txBody>
      </p:sp>
    </p:spTree>
    <p:extLst>
      <p:ext uri="{BB962C8B-B14F-4D97-AF65-F5344CB8AC3E}">
        <p14:creationId xmlns:p14="http://schemas.microsoft.com/office/powerpoint/2010/main" val="172386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5760"/>
            <a:ext cx="9180512" cy="6832426"/>
          </a:xfrm>
        </p:spPr>
      </p:pic>
      <p:sp>
        <p:nvSpPr>
          <p:cNvPr id="5" name="Rectangle 4"/>
          <p:cNvSpPr/>
          <p:nvPr/>
        </p:nvSpPr>
        <p:spPr>
          <a:xfrm>
            <a:off x="8133" y="624058"/>
            <a:ext cx="6984776" cy="2585323"/>
          </a:xfrm>
          <a:prstGeom prst="rect">
            <a:avLst/>
          </a:prstGeom>
        </p:spPr>
        <p:txBody>
          <a:bodyPr wrap="square">
            <a:spAutoFit/>
          </a:bodyPr>
          <a:lstStyle/>
          <a:p>
            <a:r>
              <a:rPr lang="en-US" sz="5400" dirty="0">
                <a:solidFill>
                  <a:schemeClr val="bg1"/>
                </a:solidFill>
                <a:latin typeface="Arial Black" panose="020B0A04020102020204" pitchFamily="34" charset="0"/>
              </a:rPr>
              <a:t>Data Preparation </a:t>
            </a:r>
          </a:p>
          <a:p>
            <a:endParaRPr lang="en-US" sz="5400" dirty="0">
              <a:solidFill>
                <a:schemeClr val="bg1"/>
              </a:solidFill>
              <a:latin typeface="Arial Black" panose="020B0A04020102020204" pitchFamily="34" charset="0"/>
            </a:endParaRPr>
          </a:p>
          <a:p>
            <a:endParaRPr lang="en-US" sz="5400" dirty="0">
              <a:solidFill>
                <a:schemeClr val="bg1"/>
              </a:solidFill>
              <a:latin typeface="Arial Black" panose="020B0A04020102020204" pitchFamily="34" charset="0"/>
            </a:endParaRPr>
          </a:p>
        </p:txBody>
      </p:sp>
      <p:sp>
        <p:nvSpPr>
          <p:cNvPr id="7" name="TextBox 6">
            <a:extLst>
              <a:ext uri="{FF2B5EF4-FFF2-40B4-BE49-F238E27FC236}">
                <a16:creationId xmlns:a16="http://schemas.microsoft.com/office/drawing/2014/main" id="{183FDC0F-E884-4F01-A7D4-D8579104FB58}"/>
              </a:ext>
            </a:extLst>
          </p:cNvPr>
          <p:cNvSpPr txBox="1"/>
          <p:nvPr/>
        </p:nvSpPr>
        <p:spPr>
          <a:xfrm>
            <a:off x="179512" y="2276872"/>
            <a:ext cx="8532440" cy="581697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Extract the Data from ERP system</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Cleaned the data and remove redundant data and columns</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create new column named stock = sum of purchases per  month - sum of sales per month </a:t>
            </a:r>
          </a:p>
          <a:p>
            <a:pPr marL="285750" indent="-285750">
              <a:buFont typeface="Arial" panose="020B0604020202020204" pitchFamily="34" charset="0"/>
              <a:buChar char="•"/>
            </a:pPr>
            <a:endParaRPr lang="en-US" sz="24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Calculate new column  total sales</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Calculate new column  total purchase</a:t>
            </a:r>
          </a:p>
          <a:p>
            <a:pPr marL="285750" indent="-285750">
              <a:buFont typeface="Arial" panose="020B0604020202020204" pitchFamily="34" charset="0"/>
              <a:buChar char="•"/>
            </a:pPr>
            <a:endParaRPr lang="en-US" sz="24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endParaRPr lang="ar-DZ"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8563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OUR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8720" y="-99392"/>
            <a:ext cx="13033448" cy="6957393"/>
          </a:xfrm>
        </p:spPr>
      </p:pic>
    </p:spTree>
    <p:extLst>
      <p:ext uri="{BB962C8B-B14F-4D97-AF65-F5344CB8AC3E}">
        <p14:creationId xmlns:p14="http://schemas.microsoft.com/office/powerpoint/2010/main" val="3469641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5574"/>
            <a:ext cx="7661196" cy="1171178"/>
          </a:xfrm>
        </p:spPr>
        <p:txBody>
          <a:bodyPr>
            <a:normAutofit/>
          </a:bodyPr>
          <a:lstStyle/>
          <a:p>
            <a:r>
              <a:rPr lang="en-US" sz="2800" dirty="0">
                <a:latin typeface="Berlin Sans FB Demi" panose="020E0802020502020306" pitchFamily="34" charset="0"/>
              </a:rPr>
              <a:t>visualizations</a:t>
            </a:r>
            <a:br>
              <a:rPr lang="en-US" sz="2800" dirty="0">
                <a:latin typeface="Berlin Sans FB Demi" panose="020E0802020502020306" pitchFamily="34" charset="0"/>
              </a:rPr>
            </a:br>
            <a:endParaRPr lang="en-US" dirty="0">
              <a:latin typeface="Berlin Sans FB Demi" panose="020E0802020502020306" pitchFamily="34" charset="0"/>
            </a:endParaRPr>
          </a:p>
        </p:txBody>
      </p:sp>
      <p:pic>
        <p:nvPicPr>
          <p:cNvPr id="4" name="Picture 3" descr="C:\Users\Yousssef Emad\Desktop\Gm\Garduation project\Photos\Python-Visualization\All\Screenshot 2024-02-25 233820.jpg"/>
          <p:cNvPicPr/>
          <p:nvPr/>
        </p:nvPicPr>
        <p:blipFill>
          <a:blip r:embed="rId2">
            <a:extLst>
              <a:ext uri="{28A0092B-C50C-407E-A947-70E740481C1C}">
                <a14:useLocalDpi xmlns:a14="http://schemas.microsoft.com/office/drawing/2010/main" val="0"/>
              </a:ext>
            </a:extLst>
          </a:blip>
          <a:srcRect/>
          <a:stretch>
            <a:fillRect/>
          </a:stretch>
        </p:blipFill>
        <p:spPr bwMode="auto">
          <a:xfrm>
            <a:off x="0" y="2420889"/>
            <a:ext cx="9144000" cy="4424536"/>
          </a:xfrm>
          <a:prstGeom prst="rect">
            <a:avLst/>
          </a:prstGeom>
          <a:noFill/>
          <a:ln>
            <a:noFill/>
          </a:ln>
        </p:spPr>
      </p:pic>
      <p:sp>
        <p:nvSpPr>
          <p:cNvPr id="6" name="TextBox 5"/>
          <p:cNvSpPr txBox="1"/>
          <p:nvPr/>
        </p:nvSpPr>
        <p:spPr>
          <a:xfrm>
            <a:off x="8800" y="1772816"/>
            <a:ext cx="4923239" cy="369332"/>
          </a:xfrm>
          <a:prstGeom prst="rect">
            <a:avLst/>
          </a:prstGeom>
          <a:noFill/>
        </p:spPr>
        <p:txBody>
          <a:bodyPr wrap="square" rtlCol="0">
            <a:spAutoFit/>
          </a:bodyPr>
          <a:lstStyle/>
          <a:p>
            <a:r>
              <a:rPr lang="en-US" b="1" dirty="0">
                <a:latin typeface="Arial Black" panose="020B0A04020102020204" pitchFamily="34" charset="0"/>
              </a:rPr>
              <a:t>Bar Chart  For sales for every type </a:t>
            </a:r>
            <a:endParaRPr lang="en-US" dirty="0">
              <a:latin typeface="Arial Black" panose="020B0A04020102020204" pitchFamily="34" charset="0"/>
            </a:endParaRPr>
          </a:p>
        </p:txBody>
      </p:sp>
    </p:spTree>
    <p:extLst>
      <p:ext uri="{BB962C8B-B14F-4D97-AF65-F5344CB8AC3E}">
        <p14:creationId xmlns:p14="http://schemas.microsoft.com/office/powerpoint/2010/main" val="1749868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Berlin Sans FB Demi" panose="020E0802020502020306" pitchFamily="34" charset="0"/>
              </a:rPr>
              <a:t>visualizations</a:t>
            </a:r>
            <a:endParaRPr lang="en-US" dirty="0"/>
          </a:p>
        </p:txBody>
      </p:sp>
      <p:sp>
        <p:nvSpPr>
          <p:cNvPr id="4" name="TextBox 3"/>
          <p:cNvSpPr txBox="1"/>
          <p:nvPr/>
        </p:nvSpPr>
        <p:spPr>
          <a:xfrm>
            <a:off x="35496" y="1484784"/>
            <a:ext cx="4623766" cy="369332"/>
          </a:xfrm>
          <a:prstGeom prst="rect">
            <a:avLst/>
          </a:prstGeom>
          <a:noFill/>
        </p:spPr>
        <p:txBody>
          <a:bodyPr wrap="none" rtlCol="0">
            <a:spAutoFit/>
          </a:bodyPr>
          <a:lstStyle/>
          <a:p>
            <a:r>
              <a:rPr lang="en-US" b="1" dirty="0"/>
              <a:t>Bar Chart  For average price  sales for every type </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9453" y="2516418"/>
            <a:ext cx="4601453" cy="4341582"/>
          </a:xfrm>
          <a:prstGeom prst="rect">
            <a:avLst/>
          </a:prstGeom>
        </p:spPr>
      </p:pic>
      <p:sp>
        <p:nvSpPr>
          <p:cNvPr id="7" name="Rectangle 6"/>
          <p:cNvSpPr/>
          <p:nvPr/>
        </p:nvSpPr>
        <p:spPr>
          <a:xfrm>
            <a:off x="5076056" y="1499626"/>
            <a:ext cx="3874779" cy="369332"/>
          </a:xfrm>
          <a:prstGeom prst="rect">
            <a:avLst/>
          </a:prstGeom>
        </p:spPr>
        <p:txBody>
          <a:bodyPr wrap="none">
            <a:spAutoFit/>
          </a:bodyPr>
          <a:lstStyle/>
          <a:p>
            <a:r>
              <a:rPr lang="en-US" b="1" kern="0" dirty="0">
                <a:latin typeface="Berlin Sans FB Demi" panose="020E0802020502020306" pitchFamily="34" charset="0"/>
                <a:ea typeface="Calibri" panose="020F0502020204030204" pitchFamily="34" charset="0"/>
              </a:rPr>
              <a:t>Pie Chart  For e sales for every type </a:t>
            </a:r>
            <a:endParaRPr lang="en-US" dirty="0">
              <a:latin typeface="Berlin Sans FB Demi" panose="020E0802020502020306" pitchFamily="34"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5173478" y="2420888"/>
            <a:ext cx="3970522" cy="4437112"/>
          </a:xfrm>
          <a:prstGeom prst="rect">
            <a:avLst/>
          </a:prstGeom>
        </p:spPr>
      </p:pic>
    </p:spTree>
    <p:extLst>
      <p:ext uri="{BB962C8B-B14F-4D97-AF65-F5344CB8AC3E}">
        <p14:creationId xmlns:p14="http://schemas.microsoft.com/office/powerpoint/2010/main" val="1943352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Berlin Sans FB Demi" panose="020E0802020502020306" pitchFamily="34" charset="0"/>
              </a:rPr>
              <a:t>visualizations</a:t>
            </a:r>
            <a:endParaRPr lang="en-US" dirty="0"/>
          </a:p>
        </p:txBody>
      </p:sp>
      <p:sp>
        <p:nvSpPr>
          <p:cNvPr id="4" name="TextBox 3"/>
          <p:cNvSpPr txBox="1"/>
          <p:nvPr/>
        </p:nvSpPr>
        <p:spPr>
          <a:xfrm>
            <a:off x="-29453" y="1268760"/>
            <a:ext cx="3404715" cy="461665"/>
          </a:xfrm>
          <a:prstGeom prst="rect">
            <a:avLst/>
          </a:prstGeom>
          <a:noFill/>
        </p:spPr>
        <p:txBody>
          <a:bodyPr wrap="none" rtlCol="0">
            <a:spAutoFit/>
          </a:bodyPr>
          <a:lstStyle/>
          <a:p>
            <a:r>
              <a:rPr lang="en-US" sz="2400" dirty="0" smtClean="0">
                <a:latin typeface="Arial Black" panose="020B0A04020102020204" pitchFamily="34" charset="0"/>
              </a:rPr>
              <a:t>SALES OVER TIME </a:t>
            </a:r>
            <a:endParaRPr lang="en-US" sz="2400" dirty="0">
              <a:latin typeface="Arial Black" panose="020B0A04020102020204" pitchFamily="34" charset="0"/>
            </a:endParaRP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29453" y="2348881"/>
            <a:ext cx="9173453" cy="4509120"/>
          </a:xfrm>
          <a:prstGeom prst="rect">
            <a:avLst/>
          </a:prstGeom>
        </p:spPr>
      </p:pic>
    </p:spTree>
    <p:extLst>
      <p:ext uri="{BB962C8B-B14F-4D97-AF65-F5344CB8AC3E}">
        <p14:creationId xmlns:p14="http://schemas.microsoft.com/office/powerpoint/2010/main" val="2715727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73AAF2D8-A5C9-42B8-88C3-631B29966516}"/>
              </a:ext>
            </a:extLst>
          </p:cNvPr>
          <p:cNvGrpSpPr/>
          <p:nvPr/>
        </p:nvGrpSpPr>
        <p:grpSpPr>
          <a:xfrm>
            <a:off x="3608560" y="1548115"/>
            <a:ext cx="4947742" cy="477054"/>
            <a:chOff x="4054434" y="1710553"/>
            <a:chExt cx="4947742" cy="477054"/>
          </a:xfrm>
        </p:grpSpPr>
        <p:sp>
          <p:nvSpPr>
            <p:cNvPr id="88" name="Text Box 11"/>
            <p:cNvSpPr txBox="1">
              <a:spLocks noChangeArrowheads="1"/>
            </p:cNvSpPr>
            <p:nvPr/>
          </p:nvSpPr>
          <p:spPr bwMode="auto">
            <a:xfrm>
              <a:off x="4500724" y="1903717"/>
              <a:ext cx="4501452"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2000" dirty="0">
                  <a:solidFill>
                    <a:schemeClr val="bg1"/>
                  </a:solidFill>
                  <a:latin typeface="+mj-lt"/>
                  <a:ea typeface="맑은 고딕" pitchFamily="50" charset="-127"/>
                  <a:cs typeface="굴림" pitchFamily="50" charset="-127"/>
                </a:rPr>
                <a:t>Youssef Emad </a:t>
              </a:r>
              <a:r>
                <a:rPr lang="en-US" altLang="ko-KR" sz="2000" dirty="0" err="1">
                  <a:solidFill>
                    <a:schemeClr val="bg1"/>
                  </a:solidFill>
                  <a:latin typeface="+mj-lt"/>
                  <a:ea typeface="맑은 고딕" pitchFamily="50" charset="-127"/>
                  <a:cs typeface="굴림" pitchFamily="50" charset="-127"/>
                </a:rPr>
                <a:t>Hussin</a:t>
              </a:r>
              <a:r>
                <a:rPr lang="en-US" altLang="ko-KR" sz="2000" dirty="0">
                  <a:solidFill>
                    <a:schemeClr val="bg1"/>
                  </a:solidFill>
                  <a:latin typeface="+mj-lt"/>
                  <a:ea typeface="맑은 고딕" pitchFamily="50" charset="-127"/>
                  <a:cs typeface="굴림" pitchFamily="50" charset="-127"/>
                </a:rPr>
                <a:t> Abo </a:t>
              </a:r>
              <a:r>
                <a:rPr lang="en-US" altLang="ko-KR" sz="2000" dirty="0" err="1">
                  <a:solidFill>
                    <a:schemeClr val="bg1"/>
                  </a:solidFill>
                  <a:latin typeface="+mj-lt"/>
                  <a:ea typeface="맑은 고딕" pitchFamily="50" charset="-127"/>
                  <a:cs typeface="굴림" pitchFamily="50" charset="-127"/>
                </a:rPr>
                <a:t>Rawash</a:t>
              </a:r>
              <a:r>
                <a:rPr lang="en-US" altLang="ko-KR" sz="2000" dirty="0">
                  <a:solidFill>
                    <a:schemeClr val="bg1"/>
                  </a:solidFill>
                  <a:latin typeface="+mj-lt"/>
                  <a:ea typeface="맑은 고딕" pitchFamily="50" charset="-127"/>
                  <a:cs typeface="굴림" pitchFamily="50" charset="-127"/>
                </a:rPr>
                <a:t> </a:t>
              </a:r>
            </a:p>
          </p:txBody>
        </p:sp>
        <p:sp>
          <p:nvSpPr>
            <p:cNvPr id="89" name="TextBox 13"/>
            <p:cNvSpPr txBox="1">
              <a:spLocks noChangeArrowheads="1"/>
            </p:cNvSpPr>
            <p:nvPr/>
          </p:nvSpPr>
          <p:spPr bwMode="auto">
            <a:xfrm>
              <a:off x="4054434" y="1710553"/>
              <a:ext cx="184730" cy="477054"/>
            </a:xfrm>
            <a:prstGeom prst="rect">
              <a:avLst/>
            </a:prstGeom>
            <a:noFill/>
            <a:ln w="9525">
              <a:noFill/>
              <a:miter lim="800000"/>
              <a:headEnd/>
              <a:tailEnd/>
            </a:ln>
          </p:spPr>
          <p:txBody>
            <a:bodyPr wrap="none">
              <a:spAutoFit/>
            </a:bodyPr>
            <a:lstStyle/>
            <a:p>
              <a:pPr algn="ctr"/>
              <a:endParaRPr lang="ko-KR" altLang="en-US" sz="2500" b="1" dirty="0">
                <a:solidFill>
                  <a:schemeClr val="bg1"/>
                </a:solidFill>
                <a:latin typeface="+mj-lt"/>
                <a:ea typeface="맑은 고딕" pitchFamily="50" charset="-127"/>
              </a:endParaRPr>
            </a:p>
          </p:txBody>
        </p:sp>
      </p:grpSp>
      <p:sp>
        <p:nvSpPr>
          <p:cNvPr id="22" name="TextBox 21"/>
          <p:cNvSpPr txBox="1"/>
          <p:nvPr/>
        </p:nvSpPr>
        <p:spPr>
          <a:xfrm>
            <a:off x="5004048" y="461864"/>
            <a:ext cx="2559709" cy="1015663"/>
          </a:xfrm>
          <a:prstGeom prst="rect">
            <a:avLst/>
          </a:prstGeom>
          <a:noFill/>
        </p:spPr>
        <p:txBody>
          <a:bodyPr wrap="square" rtlCol="0" anchor="ctr">
            <a:spAutoFit/>
          </a:bodyPr>
          <a:lstStyle/>
          <a:p>
            <a:pPr algn="ctr"/>
            <a:r>
              <a:rPr lang="en-US" altLang="ko-KR" sz="3000" b="1" dirty="0">
                <a:solidFill>
                  <a:schemeClr val="bg1"/>
                </a:solidFill>
                <a:latin typeface="+mj-lt"/>
                <a:ea typeface="맑은 고딕" pitchFamily="50" charset="-127"/>
              </a:rPr>
              <a:t>Made by</a:t>
            </a:r>
          </a:p>
          <a:p>
            <a:pPr algn="ctr"/>
            <a:endParaRPr lang="ko-KR" altLang="en-US" sz="3000" b="1" dirty="0">
              <a:solidFill>
                <a:schemeClr val="bg1"/>
              </a:solidFill>
              <a:latin typeface="+mj-lt"/>
              <a:ea typeface="맑은 고딕" pitchFamily="50" charset="-127"/>
            </a:endParaRPr>
          </a:p>
        </p:txBody>
      </p:sp>
      <p:sp>
        <p:nvSpPr>
          <p:cNvPr id="3" name="직사각형 2"/>
          <p:cNvSpPr/>
          <p:nvPr/>
        </p:nvSpPr>
        <p:spPr>
          <a:xfrm>
            <a:off x="4796828" y="759926"/>
            <a:ext cx="247382" cy="59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30" name="직사각형 29"/>
          <p:cNvSpPr/>
          <p:nvPr/>
        </p:nvSpPr>
        <p:spPr>
          <a:xfrm>
            <a:off x="7440066" y="765591"/>
            <a:ext cx="247382" cy="59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81" name="Text Box 11"/>
          <p:cNvSpPr txBox="1">
            <a:spLocks noChangeArrowheads="1"/>
          </p:cNvSpPr>
          <p:nvPr/>
        </p:nvSpPr>
        <p:spPr bwMode="auto">
          <a:xfrm>
            <a:off x="4065511" y="2752940"/>
            <a:ext cx="4501452" cy="275460"/>
          </a:xfrm>
          <a:prstGeom prst="rect">
            <a:avLst/>
          </a:prstGeom>
          <a:noFill/>
          <a:ln w="9525">
            <a:noFill/>
            <a:miter lim="800000"/>
            <a:headEnd/>
            <a:tailEnd/>
          </a:ln>
          <a:effectLst/>
        </p:spPr>
        <p:txBody>
          <a:bodyPr wrap="square" anchor="ctr">
            <a:spAutoFit/>
          </a:bodyPr>
          <a:lstStyle/>
          <a:p>
            <a:pPr>
              <a:lnSpc>
                <a:spcPts val="1200"/>
              </a:lnSpc>
              <a:defRPr/>
            </a:pPr>
            <a:r>
              <a:rPr lang="en-US" altLang="ko-KR" sz="2000" dirty="0">
                <a:solidFill>
                  <a:schemeClr val="bg1"/>
                </a:solidFill>
                <a:latin typeface="+mj-lt"/>
                <a:ea typeface="맑은 고딕" pitchFamily="50" charset="-127"/>
                <a:cs typeface="굴림" pitchFamily="50" charset="-127"/>
              </a:rPr>
              <a:t>Amr Ahmed </a:t>
            </a:r>
            <a:r>
              <a:rPr lang="en-US" altLang="ko-KR" sz="2000" dirty="0" err="1">
                <a:solidFill>
                  <a:schemeClr val="bg1"/>
                </a:solidFill>
                <a:latin typeface="+mj-lt"/>
                <a:ea typeface="맑은 고딕" pitchFamily="50" charset="-127"/>
                <a:cs typeface="굴림" pitchFamily="50" charset="-127"/>
              </a:rPr>
              <a:t>Ahmed</a:t>
            </a:r>
            <a:r>
              <a:rPr lang="en-US" altLang="ko-KR" sz="2000" dirty="0">
                <a:solidFill>
                  <a:schemeClr val="bg1"/>
                </a:solidFill>
                <a:latin typeface="+mj-lt"/>
                <a:ea typeface="맑은 고딕" pitchFamily="50" charset="-127"/>
                <a:cs typeface="굴림" pitchFamily="50" charset="-127"/>
              </a:rPr>
              <a:t>  </a:t>
            </a:r>
            <a:r>
              <a:rPr lang="en-US" altLang="ko-KR" sz="2000" dirty="0" err="1">
                <a:solidFill>
                  <a:schemeClr val="bg1"/>
                </a:solidFill>
                <a:latin typeface="+mj-lt"/>
                <a:ea typeface="맑은 고딕" pitchFamily="50" charset="-127"/>
                <a:cs typeface="굴림" pitchFamily="50" charset="-127"/>
              </a:rPr>
              <a:t>Mohmed</a:t>
            </a:r>
            <a:r>
              <a:rPr lang="en-US" altLang="ko-KR" sz="2000" dirty="0">
                <a:solidFill>
                  <a:schemeClr val="bg1"/>
                </a:solidFill>
                <a:latin typeface="+mj-lt"/>
                <a:ea typeface="맑은 고딕" pitchFamily="50" charset="-127"/>
                <a:cs typeface="굴림" pitchFamily="50" charset="-127"/>
              </a:rPr>
              <a:t> </a:t>
            </a:r>
          </a:p>
        </p:txBody>
      </p:sp>
      <p:grpSp>
        <p:nvGrpSpPr>
          <p:cNvPr id="6" name="그룹 5">
            <a:extLst>
              <a:ext uri="{FF2B5EF4-FFF2-40B4-BE49-F238E27FC236}">
                <a16:creationId xmlns:a16="http://schemas.microsoft.com/office/drawing/2014/main" id="{9B5343F8-4301-4376-958B-456050FF82FD}"/>
              </a:ext>
            </a:extLst>
          </p:cNvPr>
          <p:cNvGrpSpPr/>
          <p:nvPr/>
        </p:nvGrpSpPr>
        <p:grpSpPr>
          <a:xfrm>
            <a:off x="4063900" y="3359053"/>
            <a:ext cx="4501452" cy="636344"/>
            <a:chOff x="4455305" y="3061040"/>
            <a:chExt cx="4501452" cy="636344"/>
          </a:xfrm>
        </p:grpSpPr>
        <p:sp>
          <p:nvSpPr>
            <p:cNvPr id="90" name="Text Box 5"/>
            <p:cNvSpPr txBox="1">
              <a:spLocks noChangeArrowheads="1"/>
            </p:cNvSpPr>
            <p:nvPr/>
          </p:nvSpPr>
          <p:spPr bwMode="auto">
            <a:xfrm>
              <a:off x="4503462" y="3061040"/>
              <a:ext cx="3138240" cy="307975"/>
            </a:xfrm>
            <a:prstGeom prst="rect">
              <a:avLst/>
            </a:prstGeom>
            <a:noFill/>
            <a:ln w="9525">
              <a:noFill/>
              <a:miter lim="800000"/>
              <a:headEnd/>
              <a:tailEnd/>
            </a:ln>
          </p:spPr>
          <p:txBody>
            <a:bodyPr wrap="square">
              <a:spAutoFit/>
            </a:bodyPr>
            <a:lstStyle/>
            <a:p>
              <a:pPr>
                <a:defRPr/>
              </a:pPr>
              <a:endParaRPr lang="en-US" altLang="ko-KR" sz="1400" b="1" dirty="0">
                <a:solidFill>
                  <a:schemeClr val="bg1"/>
                </a:solidFill>
                <a:latin typeface="+mj-lt"/>
                <a:ea typeface="맑은 고딕" pitchFamily="50" charset="-127"/>
              </a:endParaRPr>
            </a:p>
          </p:txBody>
        </p:sp>
        <p:sp>
          <p:nvSpPr>
            <p:cNvPr id="91" name="Text Box 11"/>
            <p:cNvSpPr txBox="1">
              <a:spLocks noChangeArrowheads="1"/>
            </p:cNvSpPr>
            <p:nvPr/>
          </p:nvSpPr>
          <p:spPr bwMode="auto">
            <a:xfrm>
              <a:off x="4455305" y="3421924"/>
              <a:ext cx="4501452" cy="275460"/>
            </a:xfrm>
            <a:prstGeom prst="rect">
              <a:avLst/>
            </a:prstGeom>
            <a:noFill/>
            <a:ln w="9525">
              <a:noFill/>
              <a:miter lim="800000"/>
              <a:headEnd/>
              <a:tailEnd/>
            </a:ln>
            <a:effectLst/>
          </p:spPr>
          <p:txBody>
            <a:bodyPr wrap="square" anchor="ctr">
              <a:spAutoFit/>
            </a:bodyPr>
            <a:lstStyle/>
            <a:p>
              <a:pPr>
                <a:lnSpc>
                  <a:spcPts val="1200"/>
                </a:lnSpc>
                <a:defRPr/>
              </a:pPr>
              <a:r>
                <a:rPr lang="en-US" altLang="ko-KR" sz="2000" dirty="0" err="1">
                  <a:solidFill>
                    <a:schemeClr val="bg1"/>
                  </a:solidFill>
                  <a:latin typeface="+mj-lt"/>
                  <a:ea typeface="맑은 고딕" pitchFamily="50" charset="-127"/>
                  <a:cs typeface="굴림" pitchFamily="50" charset="-127"/>
                </a:rPr>
                <a:t>Mohmed</a:t>
              </a:r>
              <a:r>
                <a:rPr lang="en-US" altLang="ko-KR" sz="2000" dirty="0">
                  <a:solidFill>
                    <a:schemeClr val="bg1"/>
                  </a:solidFill>
                  <a:latin typeface="+mj-lt"/>
                  <a:ea typeface="맑은 고딕" pitchFamily="50" charset="-127"/>
                  <a:cs typeface="굴림" pitchFamily="50" charset="-127"/>
                </a:rPr>
                <a:t> </a:t>
              </a:r>
              <a:r>
                <a:rPr lang="en-US" altLang="ko-KR" sz="2000" dirty="0" err="1">
                  <a:solidFill>
                    <a:schemeClr val="bg1"/>
                  </a:solidFill>
                  <a:latin typeface="+mj-lt"/>
                  <a:ea typeface="맑은 고딕" pitchFamily="50" charset="-127"/>
                  <a:cs typeface="굴림" pitchFamily="50" charset="-127"/>
                </a:rPr>
                <a:t>Hazem</a:t>
              </a:r>
              <a:r>
                <a:rPr lang="en-US" altLang="ko-KR" sz="2000" dirty="0">
                  <a:solidFill>
                    <a:schemeClr val="bg1"/>
                  </a:solidFill>
                  <a:latin typeface="+mj-lt"/>
                  <a:ea typeface="맑은 고딕" pitchFamily="50" charset="-127"/>
                  <a:cs typeface="굴림" pitchFamily="50" charset="-127"/>
                </a:rPr>
                <a:t> Ammar </a:t>
              </a:r>
            </a:p>
          </p:txBody>
        </p:sp>
      </p:grpSp>
      <p:grpSp>
        <p:nvGrpSpPr>
          <p:cNvPr id="9" name="그룹 8">
            <a:extLst>
              <a:ext uri="{FF2B5EF4-FFF2-40B4-BE49-F238E27FC236}">
                <a16:creationId xmlns:a16="http://schemas.microsoft.com/office/drawing/2014/main" id="{F1DE9942-0C5A-4C1C-B122-EFD6B6FD2FC4}"/>
              </a:ext>
            </a:extLst>
          </p:cNvPr>
          <p:cNvGrpSpPr/>
          <p:nvPr/>
        </p:nvGrpSpPr>
        <p:grpSpPr>
          <a:xfrm>
            <a:off x="4121217" y="4518922"/>
            <a:ext cx="4525174" cy="387783"/>
            <a:chOff x="4463036" y="4095565"/>
            <a:chExt cx="4525174" cy="387783"/>
          </a:xfrm>
        </p:grpSpPr>
        <p:sp>
          <p:nvSpPr>
            <p:cNvPr id="96" name="Text Box 5"/>
            <p:cNvSpPr txBox="1">
              <a:spLocks noChangeArrowheads="1"/>
            </p:cNvSpPr>
            <p:nvPr/>
          </p:nvSpPr>
          <p:spPr bwMode="auto">
            <a:xfrm>
              <a:off x="4463036" y="4095565"/>
              <a:ext cx="3138240" cy="307975"/>
            </a:xfrm>
            <a:prstGeom prst="rect">
              <a:avLst/>
            </a:prstGeom>
            <a:noFill/>
            <a:ln w="9525">
              <a:noFill/>
              <a:miter lim="800000"/>
              <a:headEnd/>
              <a:tailEnd/>
            </a:ln>
          </p:spPr>
          <p:txBody>
            <a:bodyPr wrap="square">
              <a:spAutoFit/>
            </a:bodyPr>
            <a:lstStyle/>
            <a:p>
              <a:pPr>
                <a:defRPr/>
              </a:pPr>
              <a:endParaRPr lang="en-US" altLang="ko-KR" sz="1400" b="1" dirty="0">
                <a:solidFill>
                  <a:schemeClr val="bg1"/>
                </a:solidFill>
                <a:latin typeface="+mj-lt"/>
                <a:ea typeface="맑은 고딕" pitchFamily="50" charset="-127"/>
              </a:endParaRPr>
            </a:p>
          </p:txBody>
        </p:sp>
        <p:sp>
          <p:nvSpPr>
            <p:cNvPr id="97" name="Text Box 11"/>
            <p:cNvSpPr txBox="1">
              <a:spLocks noChangeArrowheads="1"/>
            </p:cNvSpPr>
            <p:nvPr/>
          </p:nvSpPr>
          <p:spPr bwMode="auto">
            <a:xfrm>
              <a:off x="4486758" y="4237127"/>
              <a:ext cx="4501452"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2000" dirty="0" err="1">
                  <a:solidFill>
                    <a:schemeClr val="bg1"/>
                  </a:solidFill>
                  <a:latin typeface="+mj-lt"/>
                  <a:ea typeface="맑은 고딕" pitchFamily="50" charset="-127"/>
                  <a:cs typeface="굴림" pitchFamily="50" charset="-127"/>
                </a:rPr>
                <a:t>Zinab</a:t>
              </a:r>
              <a:r>
                <a:rPr lang="en-US" altLang="ko-KR" sz="2000" dirty="0">
                  <a:solidFill>
                    <a:schemeClr val="bg1"/>
                  </a:solidFill>
                  <a:latin typeface="+mj-lt"/>
                  <a:ea typeface="맑은 고딕" pitchFamily="50" charset="-127"/>
                  <a:cs typeface="굴림" pitchFamily="50" charset="-127"/>
                </a:rPr>
                <a:t> </a:t>
              </a:r>
              <a:r>
                <a:rPr lang="en-US" altLang="ko-KR" sz="2000" dirty="0" err="1">
                  <a:solidFill>
                    <a:schemeClr val="bg1"/>
                  </a:solidFill>
                  <a:latin typeface="+mj-lt"/>
                  <a:ea typeface="맑은 고딕" pitchFamily="50" charset="-127"/>
                  <a:cs typeface="굴림" pitchFamily="50" charset="-127"/>
                </a:rPr>
                <a:t>Mohy</a:t>
              </a:r>
              <a:r>
                <a:rPr lang="en-US" altLang="ko-KR" sz="2000" dirty="0">
                  <a:solidFill>
                    <a:schemeClr val="bg1"/>
                  </a:solidFill>
                  <a:latin typeface="+mj-lt"/>
                  <a:ea typeface="맑은 고딕" pitchFamily="50" charset="-127"/>
                  <a:cs typeface="굴림" pitchFamily="50" charset="-127"/>
                </a:rPr>
                <a:t> El-Din </a:t>
              </a:r>
              <a:r>
                <a:rPr lang="en-US" altLang="ko-KR" sz="2000" dirty="0" err="1">
                  <a:solidFill>
                    <a:schemeClr val="bg1"/>
                  </a:solidFill>
                  <a:latin typeface="+mj-lt"/>
                  <a:ea typeface="맑은 고딕" pitchFamily="50" charset="-127"/>
                  <a:cs typeface="굴림" pitchFamily="50" charset="-127"/>
                </a:rPr>
                <a:t>Mohmed</a:t>
              </a:r>
              <a:r>
                <a:rPr lang="en-US" altLang="ko-KR" sz="2000" dirty="0">
                  <a:solidFill>
                    <a:schemeClr val="bg1"/>
                  </a:solidFill>
                  <a:latin typeface="+mj-lt"/>
                  <a:ea typeface="맑은 고딕" pitchFamily="50" charset="-127"/>
                  <a:cs typeface="굴림" pitchFamily="50" charset="-127"/>
                </a:rPr>
                <a:t> </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Berlin Sans FB Demi" panose="020E0802020502020306" pitchFamily="34" charset="0"/>
              </a:rPr>
              <a:t>visualizations</a:t>
            </a:r>
            <a:endParaRPr lang="en-US" dirty="0"/>
          </a:p>
        </p:txBody>
      </p:sp>
      <p:sp>
        <p:nvSpPr>
          <p:cNvPr id="4" name="TextBox 3"/>
          <p:cNvSpPr txBox="1"/>
          <p:nvPr/>
        </p:nvSpPr>
        <p:spPr>
          <a:xfrm>
            <a:off x="-29453" y="1324985"/>
            <a:ext cx="3864776" cy="461665"/>
          </a:xfrm>
          <a:prstGeom prst="rect">
            <a:avLst/>
          </a:prstGeom>
          <a:noFill/>
        </p:spPr>
        <p:txBody>
          <a:bodyPr wrap="none" rtlCol="0">
            <a:spAutoFit/>
          </a:bodyPr>
          <a:lstStyle/>
          <a:p>
            <a:r>
              <a:rPr lang="en-US" sz="2400" dirty="0" smtClean="0">
                <a:latin typeface="Arial Black" panose="020B0A04020102020204" pitchFamily="34" charset="0"/>
              </a:rPr>
              <a:t>Purchase OVER TIME </a:t>
            </a:r>
            <a:endParaRPr lang="en-US" sz="2400" dirty="0">
              <a:latin typeface="Arial Black" panose="020B0A0402010202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9453" y="2750820"/>
            <a:ext cx="4601453" cy="4107180"/>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29453" y="2750820"/>
            <a:ext cx="9173453" cy="4206572"/>
          </a:xfrm>
          <a:prstGeom prst="rect">
            <a:avLst/>
          </a:prstGeom>
        </p:spPr>
      </p:pic>
    </p:spTree>
    <p:extLst>
      <p:ext uri="{BB962C8B-B14F-4D97-AF65-F5344CB8AC3E}">
        <p14:creationId xmlns:p14="http://schemas.microsoft.com/office/powerpoint/2010/main" val="13440100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051" y="0"/>
            <a:ext cx="9194051" cy="6858000"/>
          </a:xfrm>
        </p:spPr>
      </p:pic>
      <p:sp>
        <p:nvSpPr>
          <p:cNvPr id="6" name="Rectangle 5"/>
          <p:cNvSpPr/>
          <p:nvPr/>
        </p:nvSpPr>
        <p:spPr>
          <a:xfrm>
            <a:off x="136738" y="851077"/>
            <a:ext cx="8820472" cy="954107"/>
          </a:xfrm>
          <a:prstGeom prst="rect">
            <a:avLst/>
          </a:prstGeom>
        </p:spPr>
        <p:txBody>
          <a:bodyPr wrap="square">
            <a:spAutoFit/>
          </a:bodyPr>
          <a:lstStyle/>
          <a:p>
            <a:r>
              <a:rPr lang="en-US" sz="2800" b="1" kern="0" dirty="0" smtClean="0">
                <a:solidFill>
                  <a:schemeClr val="bg1"/>
                </a:solidFill>
                <a:latin typeface="Arial Black" panose="020B0A04020102020204" pitchFamily="34" charset="0"/>
                <a:ea typeface="Calibri" panose="020F0502020204030204" pitchFamily="34" charset="0"/>
              </a:rPr>
              <a:t>We </a:t>
            </a:r>
            <a:r>
              <a:rPr lang="en-US" sz="2800" b="1" kern="0" dirty="0">
                <a:solidFill>
                  <a:schemeClr val="bg1"/>
                </a:solidFill>
                <a:latin typeface="Arial Black" panose="020B0A04020102020204" pitchFamily="34" charset="0"/>
                <a:ea typeface="Calibri" panose="020F0502020204030204" pitchFamily="34" charset="0"/>
              </a:rPr>
              <a:t>made pivot table using python by weeks for sum of sales and purchase</a:t>
            </a:r>
            <a:r>
              <a:rPr lang="en-US" sz="2800" kern="0" dirty="0">
                <a:solidFill>
                  <a:schemeClr val="bg1"/>
                </a:solidFill>
                <a:latin typeface="Arial Black" panose="020B0A04020102020204" pitchFamily="34" charset="0"/>
                <a:ea typeface="Calibri" panose="020F0502020204030204" pitchFamily="34" charset="0"/>
              </a:rPr>
              <a:t> </a:t>
            </a:r>
            <a:endParaRPr lang="en-US" sz="2800" dirty="0">
              <a:solidFill>
                <a:schemeClr val="bg1"/>
              </a:solidFill>
              <a:latin typeface="Arial Black" panose="020B0A04020102020204" pitchFamily="34" charset="0"/>
            </a:endParaRPr>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50051" y="5229200"/>
            <a:ext cx="9194051" cy="1554480"/>
          </a:xfrm>
          <a:prstGeom prst="rect">
            <a:avLst/>
          </a:prstGeom>
        </p:spPr>
      </p:pic>
    </p:spTree>
    <p:extLst>
      <p:ext uri="{BB962C8B-B14F-4D97-AF65-F5344CB8AC3E}">
        <p14:creationId xmlns:p14="http://schemas.microsoft.com/office/powerpoint/2010/main" val="1366906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p:spPr>
      </p:pic>
      <p:sp>
        <p:nvSpPr>
          <p:cNvPr id="7" name="TextBox 6"/>
          <p:cNvSpPr txBox="1"/>
          <p:nvPr/>
        </p:nvSpPr>
        <p:spPr>
          <a:xfrm>
            <a:off x="-13923" y="424028"/>
            <a:ext cx="9144000" cy="6186309"/>
          </a:xfrm>
          <a:prstGeom prst="rect">
            <a:avLst/>
          </a:prstGeom>
          <a:noFill/>
        </p:spPr>
        <p:txBody>
          <a:bodyPr wrap="square" rtlCol="0">
            <a:spAutoFit/>
          </a:bodyPr>
          <a:lstStyle/>
          <a:p>
            <a:pPr marL="457200" indent="-457200">
              <a:buFont typeface="Arial" panose="020B0604020202020204" pitchFamily="34" charset="0"/>
              <a:buChar char="•"/>
            </a:pPr>
            <a:r>
              <a:rPr lang="en-US" b="1" dirty="0" smtClean="0">
                <a:solidFill>
                  <a:schemeClr val="bg1"/>
                </a:solidFill>
                <a:latin typeface="Arial" panose="020B0604020202020204" pitchFamily="34" charset="0"/>
                <a:cs typeface="Arial" panose="020B0604020202020204" pitchFamily="34" charset="0"/>
              </a:rPr>
              <a:t>We divided the data into five types </a:t>
            </a:r>
          </a:p>
          <a:p>
            <a:pPr marL="457200" indent="-457200">
              <a:buFont typeface="Arial" panose="020B0604020202020204" pitchFamily="34" charset="0"/>
              <a:buChar char="•"/>
            </a:pPr>
            <a:endParaRPr lang="en-US" b="1" dirty="0" smtClean="0">
              <a:solidFill>
                <a:schemeClr val="bg1"/>
              </a:solidFill>
              <a:latin typeface="Arial" panose="020B0604020202020204" pitchFamily="34" charset="0"/>
              <a:cs typeface="Arial" panose="020B0604020202020204" pitchFamily="34" charset="0"/>
            </a:endParaRPr>
          </a:p>
          <a:p>
            <a:endParaRPr lang="en-US" b="1" dirty="0" smtClean="0">
              <a:solidFill>
                <a:schemeClr val="bg1"/>
              </a:solidFill>
              <a:latin typeface="Arial" panose="020B0604020202020204" pitchFamily="34" charset="0"/>
              <a:cs typeface="Arial" panose="020B0604020202020204" pitchFamily="34" charset="0"/>
            </a:endParaRPr>
          </a:p>
          <a:p>
            <a:endParaRPr lang="en-US" b="1" dirty="0" smtClean="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b="1" dirty="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b="1" dirty="0" smtClean="0">
                <a:solidFill>
                  <a:schemeClr val="bg1"/>
                </a:solidFill>
                <a:latin typeface="Arial" panose="020B0604020202020204" pitchFamily="34" charset="0"/>
                <a:cs typeface="Arial" panose="020B0604020202020204" pitchFamily="34" charset="0"/>
              </a:rPr>
              <a:t>We Calculated stock for each week </a:t>
            </a:r>
          </a:p>
          <a:p>
            <a:endParaRPr lang="en-US" b="1" dirty="0" smtClean="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b="1" dirty="0" smtClean="0">
              <a:solidFill>
                <a:schemeClr val="bg1"/>
              </a:solidFill>
              <a:latin typeface="Arial" panose="020B0604020202020204" pitchFamily="34" charset="0"/>
              <a:cs typeface="Arial" panose="020B0604020202020204" pitchFamily="34" charset="0"/>
            </a:endParaRPr>
          </a:p>
          <a:p>
            <a:endParaRPr lang="en-US" b="1" dirty="0" smtClean="0">
              <a:solidFill>
                <a:schemeClr val="bg1"/>
              </a:solidFill>
              <a:latin typeface="Arial" panose="020B0604020202020204" pitchFamily="34" charset="0"/>
              <a:cs typeface="Arial" panose="020B0604020202020204" pitchFamily="34" charset="0"/>
            </a:endParaRPr>
          </a:p>
          <a:p>
            <a:r>
              <a:rPr lang="en-US" b="1" dirty="0" smtClean="0">
                <a:solidFill>
                  <a:schemeClr val="bg1"/>
                </a:solidFill>
                <a:latin typeface="Arial" panose="020B0604020202020204" pitchFamily="34" charset="0"/>
                <a:cs typeface="Arial" panose="020B0604020202020204" pitchFamily="34" charset="0"/>
              </a:rPr>
              <a:t> </a:t>
            </a:r>
          </a:p>
          <a:p>
            <a:endParaRPr lang="en-US" b="1" dirty="0" smtClean="0">
              <a:solidFill>
                <a:schemeClr val="bg1"/>
              </a:solidFill>
              <a:latin typeface="Arial" panose="020B0604020202020204" pitchFamily="34" charset="0"/>
              <a:cs typeface="Arial" panose="020B0604020202020204" pitchFamily="34" charset="0"/>
            </a:endParaRPr>
          </a:p>
          <a:p>
            <a:endParaRPr lang="en-US" b="1" dirty="0" smtClean="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b="1" dirty="0" smtClean="0">
                <a:solidFill>
                  <a:schemeClr val="bg1"/>
                </a:solidFill>
                <a:latin typeface="Arial" panose="020B0604020202020204" pitchFamily="34" charset="0"/>
                <a:cs typeface="Arial" panose="020B0604020202020204" pitchFamily="34" charset="0"/>
              </a:rPr>
              <a:t>We calculated holding cost  holding cost for each type   </a:t>
            </a:r>
          </a:p>
          <a:p>
            <a:pPr marL="457200" indent="-457200">
              <a:buFont typeface="Arial" panose="020B0604020202020204" pitchFamily="34" charset="0"/>
              <a:buChar char="•"/>
            </a:pPr>
            <a:endParaRPr lang="en-US" b="1" dirty="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b="1" dirty="0" smtClean="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b="1" dirty="0" smtClean="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b="1" dirty="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b="1" dirty="0" smtClean="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b="1" dirty="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b="1" dirty="0" smtClean="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b="1" dirty="0" smtClean="0">
                <a:solidFill>
                  <a:schemeClr val="bg1"/>
                </a:solidFill>
                <a:latin typeface="Arial" panose="020B0604020202020204" pitchFamily="34" charset="0"/>
                <a:cs typeface="Arial" panose="020B0604020202020204" pitchFamily="34" charset="0"/>
              </a:rPr>
              <a:t>We calculated order cost for each type </a:t>
            </a:r>
          </a:p>
          <a:p>
            <a:pPr marL="457200" indent="-457200">
              <a:buFont typeface="Arial" panose="020B0604020202020204" pitchFamily="34" charset="0"/>
              <a:buChar char="•"/>
            </a:pPr>
            <a:endParaRPr lang="en-US" b="1" dirty="0">
              <a:solidFill>
                <a:schemeClr val="bg1"/>
              </a:solidFill>
              <a:latin typeface="Arial" panose="020B0604020202020204" pitchFamily="34" charset="0"/>
              <a:cs typeface="Arial" panose="020B0604020202020204" pitchFamily="34" charset="0"/>
            </a:endParaRPr>
          </a:p>
        </p:txBody>
      </p:sp>
      <p:sp>
        <p:nvSpPr>
          <p:cNvPr id="9" name="Line Callout 2 8"/>
          <p:cNvSpPr/>
          <p:nvPr/>
        </p:nvSpPr>
        <p:spPr>
          <a:xfrm>
            <a:off x="3347864" y="1011405"/>
            <a:ext cx="5544616" cy="754295"/>
          </a:xfrm>
          <a:prstGeom prst="borderCallout2">
            <a:avLst>
              <a:gd name="adj1" fmla="val 17882"/>
              <a:gd name="adj2" fmla="val -2044"/>
              <a:gd name="adj3" fmla="val 18750"/>
              <a:gd name="adj4" fmla="val -16667"/>
              <a:gd name="adj5" fmla="val 109027"/>
              <a:gd name="adj6" fmla="val -3185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ea typeface="Century Gothic" panose="020B0502020202020204" pitchFamily="34" charset="0"/>
                <a:cs typeface="Arial" panose="020B0604020202020204" pitchFamily="34" charset="0"/>
              </a:rPr>
              <a:t>= sum of </a:t>
            </a:r>
            <a:r>
              <a:rPr lang="en-US" dirty="0" smtClean="0">
                <a:solidFill>
                  <a:schemeClr val="bg1"/>
                </a:solidFill>
                <a:latin typeface="Arial" panose="020B0604020202020204" pitchFamily="34" charset="0"/>
                <a:ea typeface="Century Gothic" panose="020B0502020202020204" pitchFamily="34" charset="0"/>
                <a:cs typeface="Arial" panose="020B0604020202020204" pitchFamily="34" charset="0"/>
              </a:rPr>
              <a:t>purchases </a:t>
            </a:r>
            <a:r>
              <a:rPr lang="en-US" dirty="0">
                <a:solidFill>
                  <a:schemeClr val="bg1"/>
                </a:solidFill>
                <a:latin typeface="Arial" panose="020B0604020202020204" pitchFamily="34" charset="0"/>
                <a:ea typeface="Century Gothic" panose="020B0502020202020204" pitchFamily="34" charset="0"/>
                <a:cs typeface="Arial" panose="020B0604020202020204" pitchFamily="34" charset="0"/>
              </a:rPr>
              <a:t>(kg)- sum of </a:t>
            </a:r>
            <a:r>
              <a:rPr lang="en-US" dirty="0" smtClean="0">
                <a:solidFill>
                  <a:schemeClr val="bg1"/>
                </a:solidFill>
                <a:latin typeface="Arial" panose="020B0604020202020204" pitchFamily="34" charset="0"/>
                <a:ea typeface="Century Gothic" panose="020B0502020202020204" pitchFamily="34" charset="0"/>
                <a:cs typeface="Arial" panose="020B0604020202020204" pitchFamily="34" charset="0"/>
              </a:rPr>
              <a:t>sales(Kg</a:t>
            </a:r>
            <a:r>
              <a:rPr lang="en-US" dirty="0">
                <a:solidFill>
                  <a:schemeClr val="bg1"/>
                </a:solidFill>
                <a:latin typeface="Arial" panose="020B0604020202020204" pitchFamily="34" charset="0"/>
                <a:ea typeface="Century Gothic" panose="020B0502020202020204" pitchFamily="34" charset="0"/>
                <a:cs typeface="Arial" panose="020B0604020202020204" pitchFamily="34" charset="0"/>
              </a:rPr>
              <a:t>) + stock of </a:t>
            </a:r>
            <a:r>
              <a:rPr lang="en-US" dirty="0" smtClean="0">
                <a:solidFill>
                  <a:schemeClr val="bg1"/>
                </a:solidFill>
                <a:latin typeface="Arial" panose="020B0604020202020204" pitchFamily="34" charset="0"/>
                <a:ea typeface="Century Gothic" panose="020B0502020202020204" pitchFamily="34" charset="0"/>
                <a:cs typeface="Arial" panose="020B0604020202020204" pitchFamily="34" charset="0"/>
              </a:rPr>
              <a:t>Last week</a:t>
            </a:r>
            <a:endParaRPr lang="en-US" dirty="0">
              <a:solidFill>
                <a:schemeClr val="bg1"/>
              </a:solidFill>
              <a:latin typeface="Century Gothic" panose="020B0502020202020204" pitchFamily="34" charset="0"/>
              <a:ea typeface="Century Gothic" panose="020B0502020202020204" pitchFamily="34" charset="0"/>
              <a:cs typeface="Arial" panose="020B0604020202020204" pitchFamily="34" charset="0"/>
            </a:endParaRPr>
          </a:p>
          <a:p>
            <a:pPr algn="ctr"/>
            <a:endParaRPr lang="en-US" dirty="0"/>
          </a:p>
        </p:txBody>
      </p:sp>
      <p:sp>
        <p:nvSpPr>
          <p:cNvPr id="13" name="Line Callout 3 (Border and Accent Bar) 12"/>
          <p:cNvSpPr/>
          <p:nvPr/>
        </p:nvSpPr>
        <p:spPr>
          <a:xfrm>
            <a:off x="1619672" y="2708920"/>
            <a:ext cx="6912768" cy="799219"/>
          </a:xfrm>
          <a:prstGeom prst="accentBorderCallout3">
            <a:avLst>
              <a:gd name="adj1" fmla="val 18750"/>
              <a:gd name="adj2" fmla="val -8333"/>
              <a:gd name="adj3" fmla="val 18750"/>
              <a:gd name="adj4" fmla="val -16667"/>
              <a:gd name="adj5" fmla="val 100000"/>
              <a:gd name="adj6" fmla="val -16667"/>
              <a:gd name="adj7" fmla="val 127312"/>
              <a:gd name="adj8" fmla="val -85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 </a:t>
            </a:r>
            <a:r>
              <a:rPr lang="en-US" dirty="0" smtClean="0">
                <a:solidFill>
                  <a:schemeClr val="bg1"/>
                </a:solidFill>
                <a:latin typeface="Arial" panose="020B0604020202020204" pitchFamily="34" charset="0"/>
                <a:cs typeface="Arial" panose="020B0604020202020204" pitchFamily="34" charset="0"/>
              </a:rPr>
              <a:t>0.3* </a:t>
            </a:r>
            <a:r>
              <a:rPr lang="en-US" dirty="0">
                <a:solidFill>
                  <a:schemeClr val="bg1"/>
                </a:solidFill>
                <a:latin typeface="Arial" panose="020B0604020202020204" pitchFamily="34" charset="0"/>
                <a:cs typeface="Arial" panose="020B0604020202020204" pitchFamily="34" charset="0"/>
              </a:rPr>
              <a:t>(sum of purchases (kg) + sum of stock</a:t>
            </a:r>
            <a:r>
              <a:rPr lang="en-US" dirty="0" smtClean="0">
                <a:solidFill>
                  <a:schemeClr val="bg1"/>
                </a:solidFill>
                <a:latin typeface="Arial" panose="020B0604020202020204" pitchFamily="34" charset="0"/>
                <a:cs typeface="Arial" panose="020B0604020202020204" pitchFamily="34" charset="0"/>
              </a:rPr>
              <a:t>) / week</a:t>
            </a:r>
            <a:endParaRPr lang="en-US" dirty="0"/>
          </a:p>
        </p:txBody>
      </p:sp>
      <p:sp>
        <p:nvSpPr>
          <p:cNvPr id="14" name="Line Callout 2 13"/>
          <p:cNvSpPr/>
          <p:nvPr/>
        </p:nvSpPr>
        <p:spPr>
          <a:xfrm>
            <a:off x="4499992" y="5157192"/>
            <a:ext cx="4248472" cy="648072"/>
          </a:xfrm>
          <a:prstGeom prst="borderCallout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Avg</a:t>
            </a:r>
            <a:r>
              <a:rPr lang="en-US" dirty="0" smtClean="0"/>
              <a:t>-price*order-cost*</a:t>
            </a:r>
            <a:r>
              <a:rPr lang="en-US" dirty="0" err="1" smtClean="0"/>
              <a:t>sum_purchase</a:t>
            </a:r>
            <a:r>
              <a:rPr lang="en-US" dirty="0" smtClean="0"/>
              <a:t> per </a:t>
            </a:r>
          </a:p>
          <a:p>
            <a:pPr algn="ctr"/>
            <a:r>
              <a:rPr lang="en-US" dirty="0" smtClean="0"/>
              <a:t>week </a:t>
            </a:r>
            <a:endParaRPr lang="en-US" dirty="0"/>
          </a:p>
        </p:txBody>
      </p:sp>
    </p:spTree>
    <p:extLst>
      <p:ext uri="{BB962C8B-B14F-4D97-AF65-F5344CB8AC3E}">
        <p14:creationId xmlns:p14="http://schemas.microsoft.com/office/powerpoint/2010/main" val="5284603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biLevel thresh="7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908720" y="0"/>
            <a:ext cx="13177464" cy="72454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2542" y="332656"/>
            <a:ext cx="13191285" cy="194421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720" y="2500370"/>
            <a:ext cx="13249471" cy="182880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2542" y="4824829"/>
            <a:ext cx="13321480" cy="1317416"/>
          </a:xfrm>
          <a:prstGeom prst="rect">
            <a:avLst/>
          </a:prstGeom>
        </p:spPr>
      </p:pic>
    </p:spTree>
    <p:extLst>
      <p:ext uri="{BB962C8B-B14F-4D97-AF65-F5344CB8AC3E}">
        <p14:creationId xmlns:p14="http://schemas.microsoft.com/office/powerpoint/2010/main" val="3075484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p:spPr>
      </p:pic>
      <p:sp>
        <p:nvSpPr>
          <p:cNvPr id="10" name="TextBox 9"/>
          <p:cNvSpPr txBox="1"/>
          <p:nvPr/>
        </p:nvSpPr>
        <p:spPr>
          <a:xfrm>
            <a:off x="1979712" y="1551563"/>
            <a:ext cx="6869108" cy="1323439"/>
          </a:xfrm>
          <a:prstGeom prst="rect">
            <a:avLst/>
          </a:prstGeom>
          <a:noFill/>
        </p:spPr>
        <p:txBody>
          <a:bodyPr wrap="square" rtlCol="0">
            <a:spAutoFit/>
          </a:bodyPr>
          <a:lstStyle/>
          <a:p>
            <a:r>
              <a:rPr lang="en-US" sz="8000" b="1" dirty="0" smtClean="0">
                <a:solidFill>
                  <a:schemeClr val="bg1"/>
                </a:solidFill>
                <a:latin typeface="+mj-lt"/>
              </a:rPr>
              <a:t>EOQ  MODEL</a:t>
            </a:r>
          </a:p>
        </p:txBody>
      </p:sp>
      <p:sp>
        <p:nvSpPr>
          <p:cNvPr id="11" name="TextBox 10"/>
          <p:cNvSpPr txBox="1"/>
          <p:nvPr/>
        </p:nvSpPr>
        <p:spPr>
          <a:xfrm>
            <a:off x="2771800" y="2875002"/>
            <a:ext cx="4054059" cy="1107996"/>
          </a:xfrm>
          <a:prstGeom prst="rect">
            <a:avLst/>
          </a:prstGeom>
          <a:noFill/>
        </p:spPr>
        <p:txBody>
          <a:bodyPr wrap="none" rtlCol="0">
            <a:spAutoFit/>
          </a:bodyPr>
          <a:lstStyle/>
          <a:p>
            <a:r>
              <a:rPr lang="en-US" sz="4800" b="1" dirty="0">
                <a:solidFill>
                  <a:schemeClr val="bg1"/>
                </a:solidFill>
              </a:rPr>
              <a:t>I</a:t>
            </a:r>
            <a:r>
              <a:rPr lang="en-US" sz="4800" b="1" dirty="0" smtClean="0">
                <a:solidFill>
                  <a:schemeClr val="bg1"/>
                </a:solidFill>
              </a:rPr>
              <a:t>mplementation</a:t>
            </a:r>
            <a:endParaRPr lang="en-US" sz="4800" b="1" dirty="0">
              <a:solidFill>
                <a:schemeClr val="bg1"/>
              </a:solidFill>
            </a:endParaRPr>
          </a:p>
          <a:p>
            <a:endParaRPr lang="en-US" dirty="0"/>
          </a:p>
        </p:txBody>
      </p:sp>
    </p:spTree>
    <p:extLst>
      <p:ext uri="{BB962C8B-B14F-4D97-AF65-F5344CB8AC3E}">
        <p14:creationId xmlns:p14="http://schemas.microsoft.com/office/powerpoint/2010/main" val="3777941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EOQ Inventory Model</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49080"/>
            <a:ext cx="9144000" cy="2689612"/>
          </a:xfrm>
        </p:spPr>
      </p:pic>
      <p:sp>
        <p:nvSpPr>
          <p:cNvPr id="9" name="TextBox 8"/>
          <p:cNvSpPr txBox="1"/>
          <p:nvPr/>
        </p:nvSpPr>
        <p:spPr>
          <a:xfrm>
            <a:off x="467544" y="2132856"/>
            <a:ext cx="8352928" cy="1107996"/>
          </a:xfrm>
          <a:prstGeom prst="rect">
            <a:avLst/>
          </a:prstGeom>
          <a:noFill/>
        </p:spPr>
        <p:txBody>
          <a:bodyPr wrap="square" rtlCol="0">
            <a:spAutoFit/>
          </a:bodyPr>
          <a:lstStyle/>
          <a:p>
            <a:r>
              <a:rPr lang="en-US" sz="2400" b="1" dirty="0" smtClean="0">
                <a:latin typeface="Berlin Sans FB Demi" panose="020E0802020502020306" pitchFamily="34" charset="0"/>
              </a:rPr>
              <a:t>We used </a:t>
            </a:r>
            <a:r>
              <a:rPr lang="en-US" sz="2400" b="1" dirty="0">
                <a:latin typeface="Berlin Sans FB Demi" panose="020E0802020502020306" pitchFamily="34" charset="0"/>
              </a:rPr>
              <a:t>Economic order quantity (EOQ</a:t>
            </a:r>
            <a:r>
              <a:rPr lang="en-US" sz="2400" b="1" dirty="0" smtClean="0">
                <a:latin typeface="Berlin Sans FB Demi" panose="020E0802020502020306" pitchFamily="34" charset="0"/>
              </a:rPr>
              <a:t>) to get  the optimal quantity to Purchase.</a:t>
            </a:r>
            <a:endParaRPr lang="en-US" sz="2400" b="1" dirty="0">
              <a:latin typeface="Berlin Sans FB Demi" panose="020E0802020502020306" pitchFamily="34" charset="0"/>
            </a:endParaRPr>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5" y="3977390"/>
            <a:ext cx="9173913" cy="2880610"/>
          </a:xfrm>
          <a:prstGeom prst="rect">
            <a:avLst/>
          </a:prstGeom>
        </p:spPr>
      </p:pic>
    </p:spTree>
    <p:extLst>
      <p:ext uri="{BB962C8B-B14F-4D97-AF65-F5344CB8AC3E}">
        <p14:creationId xmlns:p14="http://schemas.microsoft.com/office/powerpoint/2010/main" val="12390108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t>EOQ Formula </a:t>
            </a:r>
            <a:endParaRPr lang="en-US" sz="5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8880"/>
            <a:ext cx="3048000" cy="2094334"/>
          </a:xfrm>
          <a:prstGeom prst="rect">
            <a:avLst/>
          </a:prstGeom>
        </p:spPr>
      </p:pic>
      <p:sp>
        <p:nvSpPr>
          <p:cNvPr id="8" name="TextBox 7"/>
          <p:cNvSpPr txBox="1"/>
          <p:nvPr/>
        </p:nvSpPr>
        <p:spPr>
          <a:xfrm>
            <a:off x="4010110" y="1556792"/>
            <a:ext cx="5288627" cy="1754326"/>
          </a:xfrm>
          <a:prstGeom prst="rect">
            <a:avLst/>
          </a:prstGeom>
          <a:noFill/>
        </p:spPr>
        <p:txBody>
          <a:bodyPr wrap="none" rtlCol="0">
            <a:spAutoFit/>
          </a:bodyPr>
          <a:lstStyle/>
          <a:p>
            <a:r>
              <a:rPr lang="en-US" sz="3600" dirty="0" smtClean="0">
                <a:latin typeface="Berlin Sans FB Demi" panose="020E0802020502020306" pitchFamily="34" charset="0"/>
              </a:rPr>
              <a:t>D = Annual demand </a:t>
            </a:r>
          </a:p>
          <a:p>
            <a:r>
              <a:rPr lang="en-US" sz="3600" dirty="0" smtClean="0">
                <a:latin typeface="Berlin Sans FB Demi" panose="020E0802020502020306" pitchFamily="34" charset="0"/>
              </a:rPr>
              <a:t>S = Setup Cost </a:t>
            </a:r>
          </a:p>
          <a:p>
            <a:r>
              <a:rPr lang="en-US" sz="3600" dirty="0" smtClean="0">
                <a:latin typeface="Berlin Sans FB Demi" panose="020E0802020502020306" pitchFamily="34" charset="0"/>
              </a:rPr>
              <a:t>H = holding cost per unit </a:t>
            </a:r>
            <a:endParaRPr lang="en-US" sz="3600" dirty="0">
              <a:latin typeface="Berlin Sans FB Demi" panose="020E0802020502020306" pitchFamily="34" charset="0"/>
            </a:endParaRPr>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3923928" y="3501008"/>
            <a:ext cx="5187532" cy="3212976"/>
          </a:xfrm>
          <a:prstGeom prst="rect">
            <a:avLst/>
          </a:prstGeom>
        </p:spPr>
      </p:pic>
    </p:spTree>
    <p:extLst>
      <p:ext uri="{BB962C8B-B14F-4D97-AF65-F5344CB8AC3E}">
        <p14:creationId xmlns:p14="http://schemas.microsoft.com/office/powerpoint/2010/main" val="1962876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5574"/>
            <a:ext cx="9143999" cy="6858000"/>
          </a:xfrm>
        </p:spPr>
      </p:pic>
      <p:sp>
        <p:nvSpPr>
          <p:cNvPr id="7" name="TextBox 6"/>
          <p:cNvSpPr txBox="1"/>
          <p:nvPr/>
        </p:nvSpPr>
        <p:spPr>
          <a:xfrm>
            <a:off x="-64422" y="-37637"/>
            <a:ext cx="7704856" cy="923330"/>
          </a:xfrm>
          <a:prstGeom prst="rect">
            <a:avLst/>
          </a:prstGeom>
          <a:noFill/>
        </p:spPr>
        <p:txBody>
          <a:bodyPr wrap="square" rtlCol="0">
            <a:spAutoFit/>
          </a:bodyPr>
          <a:lstStyle/>
          <a:p>
            <a:r>
              <a:rPr lang="en-US" sz="5400" dirty="0" smtClean="0">
                <a:solidFill>
                  <a:schemeClr val="bg1"/>
                </a:solidFill>
                <a:latin typeface="Arial Black" panose="020B0A04020102020204" pitchFamily="34" charset="0"/>
              </a:rPr>
              <a:t>Steps : </a:t>
            </a:r>
            <a:r>
              <a:rPr lang="en-US" sz="5400" dirty="0" smtClean="0">
                <a:latin typeface="Arial Black" panose="020B0A04020102020204" pitchFamily="34" charset="0"/>
              </a:rPr>
              <a:t> </a:t>
            </a:r>
            <a:endParaRPr lang="en-US" sz="5400" dirty="0">
              <a:latin typeface="Arial Black" panose="020B0A04020102020204" pitchFamily="34" charset="0"/>
            </a:endParaRPr>
          </a:p>
        </p:txBody>
      </p:sp>
      <p:sp>
        <p:nvSpPr>
          <p:cNvPr id="8" name="TextBox 7"/>
          <p:cNvSpPr txBox="1"/>
          <p:nvPr/>
        </p:nvSpPr>
        <p:spPr>
          <a:xfrm>
            <a:off x="-36512" y="1111970"/>
            <a:ext cx="9289032" cy="7109639"/>
          </a:xfrm>
          <a:prstGeom prst="rect">
            <a:avLst/>
          </a:prstGeom>
          <a:noFill/>
        </p:spPr>
        <p:txBody>
          <a:bodyPr wrap="square" rtlCol="0">
            <a:spAutoFit/>
          </a:bodyPr>
          <a:lstStyle/>
          <a:p>
            <a:pPr marL="342900" indent="-342900">
              <a:buAutoNum type="arabicParenR"/>
            </a:pPr>
            <a:r>
              <a:rPr lang="en-US" sz="2400" dirty="0" smtClean="0">
                <a:solidFill>
                  <a:schemeClr val="bg1"/>
                </a:solidFill>
                <a:latin typeface="Berlin Sans FB Demi" panose="020E0802020502020306" pitchFamily="34" charset="0"/>
              </a:rPr>
              <a:t>We calculated average order quantity for each type </a:t>
            </a:r>
          </a:p>
          <a:p>
            <a:endParaRPr lang="en-US" sz="2400" dirty="0" smtClean="0">
              <a:solidFill>
                <a:schemeClr val="bg1"/>
              </a:solidFill>
              <a:latin typeface="Berlin Sans FB Demi" panose="020E0802020502020306" pitchFamily="34" charset="0"/>
            </a:endParaRPr>
          </a:p>
          <a:p>
            <a:endParaRPr lang="en-US" sz="2400" dirty="0" smtClean="0">
              <a:solidFill>
                <a:schemeClr val="bg1"/>
              </a:solidFill>
              <a:latin typeface="Berlin Sans FB Demi" panose="020E0802020502020306" pitchFamily="34" charset="0"/>
            </a:endParaRPr>
          </a:p>
          <a:p>
            <a:r>
              <a:rPr lang="en-US" sz="2400" dirty="0" smtClean="0">
                <a:solidFill>
                  <a:schemeClr val="bg1"/>
                </a:solidFill>
                <a:latin typeface="Berlin Sans FB Demi" panose="020E0802020502020306" pitchFamily="34" charset="0"/>
              </a:rPr>
              <a:t>2) We </a:t>
            </a:r>
            <a:r>
              <a:rPr lang="en-US" sz="2400" dirty="0">
                <a:solidFill>
                  <a:schemeClr val="bg1"/>
                </a:solidFill>
                <a:latin typeface="Berlin Sans FB Demi" panose="020E0802020502020306" pitchFamily="34" charset="0"/>
              </a:rPr>
              <a:t>calculated average </a:t>
            </a:r>
            <a:r>
              <a:rPr lang="en-US" sz="2400" dirty="0" smtClean="0">
                <a:solidFill>
                  <a:schemeClr val="bg1"/>
                </a:solidFill>
                <a:latin typeface="Berlin Sans FB Demi" panose="020E0802020502020306" pitchFamily="34" charset="0"/>
              </a:rPr>
              <a:t>Price for </a:t>
            </a:r>
            <a:r>
              <a:rPr lang="en-US" sz="2400" dirty="0">
                <a:solidFill>
                  <a:schemeClr val="bg1"/>
                </a:solidFill>
                <a:latin typeface="Berlin Sans FB Demi" panose="020E0802020502020306" pitchFamily="34" charset="0"/>
              </a:rPr>
              <a:t>each type </a:t>
            </a:r>
            <a:endParaRPr lang="en-US" sz="2400" dirty="0" smtClean="0">
              <a:solidFill>
                <a:schemeClr val="bg1"/>
              </a:solidFill>
              <a:latin typeface="Berlin Sans FB Demi" panose="020E0802020502020306" pitchFamily="34" charset="0"/>
            </a:endParaRPr>
          </a:p>
          <a:p>
            <a:endParaRPr lang="en-US" sz="2400" dirty="0" smtClean="0">
              <a:solidFill>
                <a:schemeClr val="bg1"/>
              </a:solidFill>
              <a:latin typeface="Berlin Sans FB Demi" panose="020E0802020502020306" pitchFamily="34" charset="0"/>
            </a:endParaRPr>
          </a:p>
          <a:p>
            <a:endParaRPr lang="en-US" sz="2400" dirty="0">
              <a:solidFill>
                <a:schemeClr val="bg1"/>
              </a:solidFill>
              <a:latin typeface="Berlin Sans FB Demi" panose="020E0802020502020306" pitchFamily="34" charset="0"/>
            </a:endParaRPr>
          </a:p>
          <a:p>
            <a:r>
              <a:rPr lang="en-US" sz="2400" dirty="0" smtClean="0">
                <a:solidFill>
                  <a:schemeClr val="bg1"/>
                </a:solidFill>
                <a:latin typeface="Berlin Sans FB Demi" panose="020E0802020502020306" pitchFamily="34" charset="0"/>
              </a:rPr>
              <a:t>3)We calculated total order cost fo</a:t>
            </a:r>
            <a:r>
              <a:rPr lang="en-US" sz="2400" dirty="0">
                <a:solidFill>
                  <a:schemeClr val="bg1"/>
                </a:solidFill>
                <a:latin typeface="Berlin Sans FB Demi" panose="020E0802020502020306" pitchFamily="34" charset="0"/>
              </a:rPr>
              <a:t>r</a:t>
            </a:r>
            <a:r>
              <a:rPr lang="en-US" sz="2400" dirty="0" smtClean="0">
                <a:solidFill>
                  <a:schemeClr val="bg1"/>
                </a:solidFill>
                <a:latin typeface="Berlin Sans FB Demi" panose="020E0802020502020306" pitchFamily="34" charset="0"/>
              </a:rPr>
              <a:t> each type * ORDER_COST </a:t>
            </a:r>
          </a:p>
          <a:p>
            <a:endParaRPr lang="en-US" sz="2400" dirty="0" smtClean="0">
              <a:solidFill>
                <a:schemeClr val="bg1"/>
              </a:solidFill>
              <a:latin typeface="Berlin Sans FB Demi" panose="020E0802020502020306" pitchFamily="34" charset="0"/>
            </a:endParaRPr>
          </a:p>
          <a:p>
            <a:endParaRPr lang="en-US" sz="2400" dirty="0">
              <a:solidFill>
                <a:schemeClr val="bg1"/>
              </a:solidFill>
              <a:latin typeface="Berlin Sans FB Demi" panose="020E0802020502020306" pitchFamily="34" charset="0"/>
            </a:endParaRPr>
          </a:p>
          <a:p>
            <a:r>
              <a:rPr lang="en-US" sz="2400" dirty="0" smtClean="0">
                <a:solidFill>
                  <a:schemeClr val="bg1"/>
                </a:solidFill>
                <a:latin typeface="Berlin Sans FB Demi" panose="020E0802020502020306" pitchFamily="34" charset="0"/>
              </a:rPr>
              <a:t>4) We calculated average price for sales for each type</a:t>
            </a:r>
          </a:p>
          <a:p>
            <a:endParaRPr lang="en-US" sz="2400" dirty="0" smtClean="0">
              <a:solidFill>
                <a:schemeClr val="bg1"/>
              </a:solidFill>
              <a:latin typeface="Berlin Sans FB Demi" panose="020E0802020502020306" pitchFamily="34" charset="0"/>
            </a:endParaRPr>
          </a:p>
          <a:p>
            <a:endParaRPr lang="en-US" sz="2400" dirty="0">
              <a:solidFill>
                <a:schemeClr val="bg1"/>
              </a:solidFill>
              <a:latin typeface="Berlin Sans FB Demi" panose="020E0802020502020306" pitchFamily="34" charset="0"/>
            </a:endParaRPr>
          </a:p>
          <a:p>
            <a:r>
              <a:rPr lang="en-US" sz="2400" dirty="0" smtClean="0">
                <a:solidFill>
                  <a:schemeClr val="bg1"/>
                </a:solidFill>
                <a:latin typeface="Berlin Sans FB Demi" panose="020E0802020502020306" pitchFamily="34" charset="0"/>
              </a:rPr>
              <a:t>5) We calculated annual sales for each type</a:t>
            </a:r>
          </a:p>
          <a:p>
            <a:endParaRPr lang="en-US" sz="2400" dirty="0" smtClean="0">
              <a:solidFill>
                <a:schemeClr val="bg1"/>
              </a:solidFill>
              <a:latin typeface="Berlin Sans FB Demi" panose="020E0802020502020306" pitchFamily="34" charset="0"/>
            </a:endParaRPr>
          </a:p>
          <a:p>
            <a:endParaRPr lang="en-US" sz="2400" dirty="0">
              <a:solidFill>
                <a:schemeClr val="bg1"/>
              </a:solidFill>
              <a:latin typeface="Berlin Sans FB Demi" panose="020E0802020502020306" pitchFamily="34" charset="0"/>
            </a:endParaRPr>
          </a:p>
          <a:p>
            <a:endParaRPr lang="en-US" sz="2400" dirty="0" smtClean="0">
              <a:solidFill>
                <a:schemeClr val="bg1"/>
              </a:solidFill>
              <a:latin typeface="Berlin Sans FB Demi" panose="020E0802020502020306" pitchFamily="34" charset="0"/>
            </a:endParaRPr>
          </a:p>
          <a:p>
            <a:endParaRPr lang="en-US" sz="2400" dirty="0">
              <a:solidFill>
                <a:schemeClr val="bg1"/>
              </a:solidFill>
              <a:latin typeface="Berlin Sans FB Demi" panose="020E0802020502020306" pitchFamily="34" charset="0"/>
            </a:endParaRPr>
          </a:p>
          <a:p>
            <a:r>
              <a:rPr lang="en-US" sz="2400" dirty="0" smtClean="0">
                <a:solidFill>
                  <a:schemeClr val="bg1"/>
                </a:solidFill>
                <a:latin typeface="Berlin Sans FB Demi" panose="020E0802020502020306" pitchFamily="34" charset="0"/>
              </a:rPr>
              <a:t> </a:t>
            </a:r>
            <a:endParaRPr lang="en-US" sz="2400" dirty="0">
              <a:solidFill>
                <a:schemeClr val="bg1"/>
              </a:solidFill>
              <a:latin typeface="Berlin Sans FB Demi" panose="020E0802020502020306" pitchFamily="34" charset="0"/>
            </a:endParaRPr>
          </a:p>
          <a:p>
            <a:endParaRPr lang="en-US"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196974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 y="1484784"/>
            <a:ext cx="9133656" cy="1273963"/>
          </a:xfrm>
          <a:prstGeom prst="rect">
            <a:avLst/>
          </a:prstGeom>
        </p:spPr>
      </p:pic>
      <p:sp>
        <p:nvSpPr>
          <p:cNvPr id="7" name="Rectangle 6"/>
          <p:cNvSpPr/>
          <p:nvPr/>
        </p:nvSpPr>
        <p:spPr>
          <a:xfrm>
            <a:off x="10344" y="2996952"/>
            <a:ext cx="9133656" cy="37444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0" y="0"/>
            <a:ext cx="9144000" cy="1268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Berlin Sans FB Demi" panose="020E0802020502020306" pitchFamily="34" charset="0"/>
              </a:rPr>
              <a:t>We calculated average price for purchase for every type</a:t>
            </a:r>
            <a:endParaRPr lang="en-US" dirty="0">
              <a:solidFill>
                <a:schemeClr val="tx1"/>
              </a:solidFill>
              <a:latin typeface="Berlin Sans FB Demi" panose="020E0802020502020306" pitchFamily="34" charset="0"/>
            </a:endParaRPr>
          </a:p>
        </p:txBody>
      </p:sp>
      <p:sp>
        <p:nvSpPr>
          <p:cNvPr id="16" name="TextBox 15"/>
          <p:cNvSpPr txBox="1"/>
          <p:nvPr/>
        </p:nvSpPr>
        <p:spPr>
          <a:xfrm>
            <a:off x="395536" y="3356992"/>
            <a:ext cx="6840760" cy="2585323"/>
          </a:xfrm>
          <a:prstGeom prst="rect">
            <a:avLst/>
          </a:prstGeom>
          <a:noFill/>
        </p:spPr>
        <p:txBody>
          <a:bodyPr wrap="square" rtlCol="0">
            <a:spAutoFit/>
          </a:bodyPr>
          <a:lstStyle/>
          <a:p>
            <a:r>
              <a:rPr lang="en-US" dirty="0" smtClean="0">
                <a:solidFill>
                  <a:schemeClr val="accent6"/>
                </a:solidFill>
                <a:latin typeface="Arial Black" panose="020B0A04020102020204" pitchFamily="34" charset="0"/>
              </a:rPr>
              <a:t>Steel-flat-plate = 31.89</a:t>
            </a:r>
          </a:p>
          <a:p>
            <a:endParaRPr lang="en-US" dirty="0" smtClean="0">
              <a:solidFill>
                <a:schemeClr val="accent6"/>
              </a:solidFill>
              <a:latin typeface="Arial Black" panose="020B0A04020102020204" pitchFamily="34" charset="0"/>
            </a:endParaRPr>
          </a:p>
          <a:p>
            <a:r>
              <a:rPr lang="en-US" dirty="0">
                <a:solidFill>
                  <a:schemeClr val="accent6"/>
                </a:solidFill>
                <a:latin typeface="Arial Black" panose="020B0A04020102020204" pitchFamily="34" charset="0"/>
              </a:rPr>
              <a:t>RECTANGULAR BOXES =</a:t>
            </a:r>
            <a:r>
              <a:rPr lang="en-US" dirty="0" smtClean="0">
                <a:solidFill>
                  <a:schemeClr val="accent6"/>
                </a:solidFill>
                <a:latin typeface="Arial Black" panose="020B0A04020102020204" pitchFamily="34" charset="0"/>
              </a:rPr>
              <a:t>41.58242458529777</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SQUARE </a:t>
            </a:r>
            <a:r>
              <a:rPr lang="en-US" dirty="0">
                <a:solidFill>
                  <a:schemeClr val="accent6"/>
                </a:solidFill>
                <a:latin typeface="Arial Black" panose="020B0A04020102020204" pitchFamily="34" charset="0"/>
              </a:rPr>
              <a:t>BOXES = </a:t>
            </a:r>
            <a:r>
              <a:rPr lang="en-US" dirty="0" smtClean="0">
                <a:solidFill>
                  <a:schemeClr val="accent6"/>
                </a:solidFill>
                <a:latin typeface="Arial Black" panose="020B0A04020102020204" pitchFamily="34" charset="0"/>
              </a:rPr>
              <a:t>41.371621372307104</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BEAMS </a:t>
            </a:r>
            <a:r>
              <a:rPr lang="en-US" dirty="0">
                <a:solidFill>
                  <a:schemeClr val="accent6"/>
                </a:solidFill>
                <a:latin typeface="Arial Black" panose="020B0A04020102020204" pitchFamily="34" charset="0"/>
              </a:rPr>
              <a:t>= </a:t>
            </a:r>
            <a:r>
              <a:rPr lang="en-US" dirty="0" smtClean="0">
                <a:solidFill>
                  <a:schemeClr val="accent6"/>
                </a:solidFill>
                <a:latin typeface="Arial Black" panose="020B0A04020102020204" pitchFamily="34" charset="0"/>
              </a:rPr>
              <a:t>45.27848585763299</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PIPES </a:t>
            </a:r>
            <a:r>
              <a:rPr lang="en-US" dirty="0">
                <a:solidFill>
                  <a:schemeClr val="accent6"/>
                </a:solidFill>
                <a:latin typeface="Arial Black" panose="020B0A04020102020204" pitchFamily="34" charset="0"/>
              </a:rPr>
              <a:t>= 41.28665747264758</a:t>
            </a:r>
          </a:p>
        </p:txBody>
      </p:sp>
    </p:spTree>
    <p:extLst>
      <p:ext uri="{BB962C8B-B14F-4D97-AF65-F5344CB8AC3E}">
        <p14:creationId xmlns:p14="http://schemas.microsoft.com/office/powerpoint/2010/main" val="12284423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44" y="2852936"/>
            <a:ext cx="9133656" cy="3888432"/>
          </a:xfrm>
          <a:prstGeom prst="rect">
            <a:avLst/>
          </a:prstGeom>
          <a:solidFill>
            <a:srgbClr val="0B19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10344" y="0"/>
            <a:ext cx="9144000" cy="1268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Berlin Sans FB Demi" panose="020E0802020502020306" pitchFamily="34" charset="0"/>
              </a:rPr>
              <a:t>We calculated average order quantity for every type</a:t>
            </a:r>
            <a:endParaRPr lang="en-US" dirty="0">
              <a:solidFill>
                <a:schemeClr val="tx1"/>
              </a:solidFill>
              <a:latin typeface="Berlin Sans FB Demi" panose="020E0802020502020306" pitchFamily="34" charset="0"/>
            </a:endParaRPr>
          </a:p>
        </p:txBody>
      </p:sp>
      <p:sp>
        <p:nvSpPr>
          <p:cNvPr id="16" name="TextBox 15"/>
          <p:cNvSpPr txBox="1"/>
          <p:nvPr/>
        </p:nvSpPr>
        <p:spPr>
          <a:xfrm>
            <a:off x="395536" y="3356992"/>
            <a:ext cx="6840760" cy="2585323"/>
          </a:xfrm>
          <a:prstGeom prst="rect">
            <a:avLst/>
          </a:prstGeom>
          <a:noFill/>
        </p:spPr>
        <p:txBody>
          <a:bodyPr wrap="square" rtlCol="0">
            <a:spAutoFit/>
          </a:bodyPr>
          <a:lstStyle/>
          <a:p>
            <a:r>
              <a:rPr lang="en-US" dirty="0" smtClean="0">
                <a:solidFill>
                  <a:schemeClr val="accent6"/>
                </a:solidFill>
                <a:latin typeface="Arial Black" panose="020B0A04020102020204" pitchFamily="34" charset="0"/>
              </a:rPr>
              <a:t>Steel-flat-plate = 48149.261261261265</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RECTANGULAR </a:t>
            </a:r>
            <a:r>
              <a:rPr lang="en-US" dirty="0">
                <a:solidFill>
                  <a:schemeClr val="accent6"/>
                </a:solidFill>
                <a:latin typeface="Arial Black" panose="020B0A04020102020204" pitchFamily="34" charset="0"/>
              </a:rPr>
              <a:t>BOXES </a:t>
            </a:r>
            <a:r>
              <a:rPr lang="en-US" dirty="0" smtClean="0">
                <a:solidFill>
                  <a:schemeClr val="accent6"/>
                </a:solidFill>
                <a:latin typeface="Arial Black" panose="020B0A04020102020204" pitchFamily="34" charset="0"/>
              </a:rPr>
              <a:t>=</a:t>
            </a:r>
            <a:r>
              <a:rPr lang="en-US" dirty="0">
                <a:solidFill>
                  <a:schemeClr val="accent6"/>
                </a:solidFill>
                <a:latin typeface="Arial Black" panose="020B0A04020102020204" pitchFamily="34" charset="0"/>
              </a:rPr>
              <a:t>19354.21686746988</a:t>
            </a:r>
            <a:endParaRPr lang="en-US" dirty="0" smtClean="0">
              <a:solidFill>
                <a:schemeClr val="accent6"/>
              </a:solidFill>
              <a:latin typeface="Arial Black" panose="020B0A04020102020204" pitchFamily="34" charset="0"/>
            </a:endParaRP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SQUARE </a:t>
            </a:r>
            <a:r>
              <a:rPr lang="en-US" dirty="0">
                <a:solidFill>
                  <a:schemeClr val="accent6"/>
                </a:solidFill>
                <a:latin typeface="Arial Black" panose="020B0A04020102020204" pitchFamily="34" charset="0"/>
              </a:rPr>
              <a:t>BOXES </a:t>
            </a:r>
            <a:r>
              <a:rPr lang="en-US" dirty="0" smtClean="0">
                <a:solidFill>
                  <a:schemeClr val="accent6"/>
                </a:solidFill>
                <a:latin typeface="Arial Black" panose="020B0A04020102020204" pitchFamily="34" charset="0"/>
              </a:rPr>
              <a:t>=</a:t>
            </a:r>
            <a:r>
              <a:rPr lang="en-US" dirty="0">
                <a:solidFill>
                  <a:schemeClr val="accent6"/>
                </a:solidFill>
                <a:latin typeface="Arial Black" panose="020B0A04020102020204" pitchFamily="34" charset="0"/>
              </a:rPr>
              <a:t>22221.58620689655</a:t>
            </a:r>
            <a:endParaRPr lang="en-US" dirty="0" smtClean="0">
              <a:solidFill>
                <a:schemeClr val="accent6"/>
              </a:solidFill>
              <a:latin typeface="Arial Black" panose="020B0A04020102020204" pitchFamily="34" charset="0"/>
            </a:endParaRP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BEAMS =</a:t>
            </a:r>
            <a:r>
              <a:rPr lang="en-US" dirty="0">
                <a:solidFill>
                  <a:schemeClr val="accent6"/>
                </a:solidFill>
                <a:latin typeface="Arial Black" panose="020B0A04020102020204" pitchFamily="34" charset="0"/>
              </a:rPr>
              <a:t>20916.91605839416</a:t>
            </a:r>
            <a:endParaRPr lang="en-US" dirty="0" smtClean="0">
              <a:solidFill>
                <a:schemeClr val="accent6"/>
              </a:solidFill>
              <a:latin typeface="Arial Black" panose="020B0A04020102020204" pitchFamily="34" charset="0"/>
            </a:endParaRP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PIPES =</a:t>
            </a:r>
            <a:r>
              <a:rPr lang="en-US" dirty="0">
                <a:solidFill>
                  <a:schemeClr val="accent6"/>
                </a:solidFill>
                <a:latin typeface="Arial Black" panose="020B0A04020102020204" pitchFamily="34" charset="0"/>
              </a:rPr>
              <a:t>8922.782258064517</a:t>
            </a: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0344" y="1268760"/>
            <a:ext cx="9026152" cy="1375028"/>
          </a:xfrm>
          <a:prstGeom prst="rect">
            <a:avLst/>
          </a:prstGeom>
        </p:spPr>
      </p:pic>
      <p:sp>
        <p:nvSpPr>
          <p:cNvPr id="2" name="Rectangle 1"/>
          <p:cNvSpPr>
            <a:spLocks noChangeArrowheads="1"/>
          </p:cNvSpPr>
          <p:nvPr/>
        </p:nvSpPr>
        <p:spPr bwMode="auto">
          <a:xfrm>
            <a:off x="0" y="182433"/>
            <a:ext cx="17634"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8059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0639206-7918-6DB1-778B-C6FFC10A909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60648" y="-243408"/>
            <a:ext cx="12169352" cy="7101408"/>
          </a:xfrm>
          <a:prstGeom prst="rect">
            <a:avLst/>
          </a:prstGeom>
        </p:spPr>
      </p:pic>
      <p:sp>
        <p:nvSpPr>
          <p:cNvPr id="5" name="Rectangle 4"/>
          <p:cNvSpPr/>
          <p:nvPr/>
        </p:nvSpPr>
        <p:spPr>
          <a:xfrm>
            <a:off x="1175286" y="2550674"/>
            <a:ext cx="6952545" cy="1107996"/>
          </a:xfrm>
          <a:prstGeom prst="rect">
            <a:avLst/>
          </a:prstGeom>
        </p:spPr>
        <p:txBody>
          <a:bodyPr wrap="none">
            <a:spAutoFit/>
          </a:bodyPr>
          <a:lstStyle/>
          <a:p>
            <a:pPr algn="ctr"/>
            <a:r>
              <a:rPr lang="en-US" sz="6600" b="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4248329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44" y="2996952"/>
            <a:ext cx="9133656" cy="3744416"/>
          </a:xfrm>
          <a:prstGeom prst="rect">
            <a:avLst/>
          </a:prstGeom>
          <a:solidFill>
            <a:srgbClr val="0B19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0" y="0"/>
            <a:ext cx="9144000" cy="1268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Berlin Sans FB Demi" panose="020E0802020502020306" pitchFamily="34" charset="0"/>
              </a:rPr>
              <a:t>We calculated fixed cost for placing an order for every type</a:t>
            </a:r>
            <a:endParaRPr lang="en-US" dirty="0">
              <a:solidFill>
                <a:schemeClr val="tx1"/>
              </a:solidFill>
              <a:latin typeface="Berlin Sans FB Demi" panose="020E0802020502020306" pitchFamily="34" charset="0"/>
            </a:endParaRPr>
          </a:p>
        </p:txBody>
      </p:sp>
      <p:sp>
        <p:nvSpPr>
          <p:cNvPr id="16" name="TextBox 15"/>
          <p:cNvSpPr txBox="1"/>
          <p:nvPr/>
        </p:nvSpPr>
        <p:spPr>
          <a:xfrm>
            <a:off x="395536" y="3356992"/>
            <a:ext cx="6840760" cy="2585323"/>
          </a:xfrm>
          <a:prstGeom prst="rect">
            <a:avLst/>
          </a:prstGeom>
          <a:noFill/>
        </p:spPr>
        <p:txBody>
          <a:bodyPr wrap="square" rtlCol="0">
            <a:spAutoFit/>
          </a:bodyPr>
          <a:lstStyle/>
          <a:p>
            <a:r>
              <a:rPr lang="en-US" dirty="0" smtClean="0">
                <a:solidFill>
                  <a:schemeClr val="accent6"/>
                </a:solidFill>
                <a:latin typeface="Arial Black" panose="020B0A04020102020204" pitchFamily="34" charset="0"/>
              </a:rPr>
              <a:t>Steel-flat-plate = 107490.09328988213</a:t>
            </a:r>
          </a:p>
          <a:p>
            <a:endParaRPr lang="en-US" dirty="0" smtClean="0">
              <a:solidFill>
                <a:schemeClr val="accent6"/>
              </a:solidFill>
              <a:latin typeface="Arial Black" panose="020B0A04020102020204" pitchFamily="34" charset="0"/>
            </a:endParaRPr>
          </a:p>
          <a:p>
            <a:r>
              <a:rPr lang="en-US" dirty="0">
                <a:solidFill>
                  <a:schemeClr val="accent6"/>
                </a:solidFill>
                <a:latin typeface="Arial Black" panose="020B0A04020102020204" pitchFamily="34" charset="0"/>
              </a:rPr>
              <a:t>RECTANGULAR BOXES </a:t>
            </a:r>
            <a:r>
              <a:rPr lang="en-US" dirty="0" smtClean="0">
                <a:solidFill>
                  <a:schemeClr val="accent6"/>
                </a:solidFill>
                <a:latin typeface="Arial Black" panose="020B0A04020102020204" pitchFamily="34" charset="0"/>
              </a:rPr>
              <a:t>=</a:t>
            </a:r>
            <a:r>
              <a:rPr lang="ar-DZ" dirty="0" smtClean="0">
                <a:solidFill>
                  <a:schemeClr val="accent6"/>
                </a:solidFill>
                <a:latin typeface="Arial Black" panose="020B0A04020102020204" pitchFamily="34" charset="0"/>
              </a:rPr>
              <a:t> </a:t>
            </a:r>
            <a:r>
              <a:rPr lang="en-US" dirty="0">
                <a:solidFill>
                  <a:schemeClr val="accent6"/>
                </a:solidFill>
                <a:latin typeface="Arial Black" panose="020B0A04020102020204" pitchFamily="34" charset="0"/>
              </a:rPr>
              <a:t>56335.66843093451</a:t>
            </a:r>
            <a:endParaRPr lang="en-US" dirty="0" smtClean="0">
              <a:solidFill>
                <a:schemeClr val="accent6"/>
              </a:solidFill>
              <a:latin typeface="Arial Black" panose="020B0A04020102020204" pitchFamily="34" charset="0"/>
            </a:endParaRP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SQUARE </a:t>
            </a:r>
            <a:r>
              <a:rPr lang="en-US" dirty="0">
                <a:solidFill>
                  <a:schemeClr val="accent6"/>
                </a:solidFill>
                <a:latin typeface="Arial Black" panose="020B0A04020102020204" pitchFamily="34" charset="0"/>
              </a:rPr>
              <a:t>BOXES </a:t>
            </a:r>
            <a:r>
              <a:rPr lang="en-US" dirty="0" smtClean="0">
                <a:solidFill>
                  <a:schemeClr val="accent6"/>
                </a:solidFill>
                <a:latin typeface="Arial Black" panose="020B0A04020102020204" pitchFamily="34" charset="0"/>
              </a:rPr>
              <a:t>= </a:t>
            </a:r>
            <a:r>
              <a:rPr lang="en-US" dirty="0">
                <a:solidFill>
                  <a:schemeClr val="accent6"/>
                </a:solidFill>
                <a:latin typeface="Arial Black" panose="020B0A04020102020204" pitchFamily="34" charset="0"/>
              </a:rPr>
              <a:t>64354.01</a:t>
            </a:r>
            <a:endParaRPr lang="en-US" dirty="0" smtClean="0">
              <a:solidFill>
                <a:schemeClr val="accent6"/>
              </a:solidFill>
              <a:latin typeface="Arial Black" panose="020B0A04020102020204" pitchFamily="34" charset="0"/>
            </a:endParaRP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BEAMS </a:t>
            </a:r>
            <a:r>
              <a:rPr lang="en-US" dirty="0">
                <a:solidFill>
                  <a:schemeClr val="accent6"/>
                </a:solidFill>
                <a:latin typeface="Arial Black" panose="020B0A04020102020204" pitchFamily="34" charset="0"/>
              </a:rPr>
              <a:t>= = 66296.040</a:t>
            </a:r>
            <a:endParaRPr lang="en-US" dirty="0" smtClean="0">
              <a:solidFill>
                <a:schemeClr val="accent6"/>
              </a:solidFill>
              <a:latin typeface="Arial Black" panose="020B0A04020102020204" pitchFamily="34" charset="0"/>
            </a:endParaRP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PIPES =</a:t>
            </a:r>
            <a:r>
              <a:rPr lang="en-US" dirty="0">
                <a:solidFill>
                  <a:schemeClr val="accent6"/>
                </a:solidFill>
                <a:latin typeface="Arial Black" panose="020B0A04020102020204" pitchFamily="34" charset="0"/>
              </a:rPr>
              <a:t>25787.42</a:t>
            </a:r>
          </a:p>
        </p:txBody>
      </p:sp>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107504" y="2117879"/>
            <a:ext cx="9036496" cy="800100"/>
          </a:xfrm>
          <a:prstGeom prst="rect">
            <a:avLst/>
          </a:prstGeom>
        </p:spPr>
      </p:pic>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36512" y="1229797"/>
            <a:ext cx="9133656" cy="798006"/>
          </a:xfrm>
          <a:prstGeom prst="rect">
            <a:avLst/>
          </a:prstGeom>
        </p:spPr>
      </p:pic>
    </p:spTree>
    <p:extLst>
      <p:ext uri="{BB962C8B-B14F-4D97-AF65-F5344CB8AC3E}">
        <p14:creationId xmlns:p14="http://schemas.microsoft.com/office/powerpoint/2010/main" val="19811402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44" y="2996952"/>
            <a:ext cx="9133656" cy="3744416"/>
          </a:xfrm>
          <a:prstGeom prst="rect">
            <a:avLst/>
          </a:prstGeom>
          <a:solidFill>
            <a:srgbClr val="0B191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0" y="0"/>
            <a:ext cx="9144000" cy="1268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Berlin Sans FB Demi" panose="020E0802020502020306" pitchFamily="34" charset="0"/>
              </a:rPr>
              <a:t>We calculated average price for sales for every type</a:t>
            </a:r>
            <a:endParaRPr lang="en-US" dirty="0">
              <a:solidFill>
                <a:schemeClr val="tx1"/>
              </a:solidFill>
              <a:latin typeface="Berlin Sans FB Demi" panose="020E0802020502020306" pitchFamily="34" charset="0"/>
            </a:endParaRPr>
          </a:p>
        </p:txBody>
      </p:sp>
      <p:sp>
        <p:nvSpPr>
          <p:cNvPr id="16" name="TextBox 15"/>
          <p:cNvSpPr txBox="1"/>
          <p:nvPr/>
        </p:nvSpPr>
        <p:spPr>
          <a:xfrm>
            <a:off x="395536" y="3356992"/>
            <a:ext cx="6840760" cy="2585323"/>
          </a:xfrm>
          <a:prstGeom prst="rect">
            <a:avLst/>
          </a:prstGeom>
          <a:noFill/>
        </p:spPr>
        <p:txBody>
          <a:bodyPr wrap="square" rtlCol="0">
            <a:spAutoFit/>
          </a:bodyPr>
          <a:lstStyle/>
          <a:p>
            <a:r>
              <a:rPr lang="en-US" dirty="0" smtClean="0">
                <a:solidFill>
                  <a:schemeClr val="accent6"/>
                </a:solidFill>
                <a:latin typeface="Arial Black" panose="020B0A04020102020204" pitchFamily="34" charset="0"/>
              </a:rPr>
              <a:t>Steel-flat-plate = 37.7</a:t>
            </a:r>
          </a:p>
          <a:p>
            <a:endParaRPr lang="en-US" dirty="0" smtClean="0">
              <a:solidFill>
                <a:schemeClr val="accent6"/>
              </a:solidFill>
              <a:latin typeface="Arial Black" panose="020B0A04020102020204" pitchFamily="34" charset="0"/>
            </a:endParaRPr>
          </a:p>
          <a:p>
            <a:r>
              <a:rPr lang="en-US" dirty="0">
                <a:solidFill>
                  <a:schemeClr val="accent6"/>
                </a:solidFill>
                <a:latin typeface="Arial Black" panose="020B0A04020102020204" pitchFamily="34" charset="0"/>
              </a:rPr>
              <a:t>RECTANGULAR BOXES =</a:t>
            </a:r>
            <a:r>
              <a:rPr lang="en-US" dirty="0" smtClean="0">
                <a:solidFill>
                  <a:schemeClr val="accent6"/>
                </a:solidFill>
                <a:latin typeface="Arial Black" panose="020B0A04020102020204" pitchFamily="34" charset="0"/>
              </a:rPr>
              <a:t>47.0142458529777</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SQUARE </a:t>
            </a:r>
            <a:r>
              <a:rPr lang="en-US" dirty="0">
                <a:solidFill>
                  <a:schemeClr val="accent6"/>
                </a:solidFill>
                <a:latin typeface="Arial Black" panose="020B0A04020102020204" pitchFamily="34" charset="0"/>
              </a:rPr>
              <a:t>BOXES = </a:t>
            </a:r>
            <a:r>
              <a:rPr lang="en-US" dirty="0" smtClean="0">
                <a:solidFill>
                  <a:schemeClr val="accent6"/>
                </a:solidFill>
                <a:latin typeface="Arial Black" panose="020B0A04020102020204" pitchFamily="34" charset="0"/>
              </a:rPr>
              <a:t>45.171621372307104</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BEAMS </a:t>
            </a:r>
            <a:r>
              <a:rPr lang="en-US" dirty="0">
                <a:solidFill>
                  <a:schemeClr val="accent6"/>
                </a:solidFill>
                <a:latin typeface="Arial Black" panose="020B0A04020102020204" pitchFamily="34" charset="0"/>
              </a:rPr>
              <a:t>= </a:t>
            </a:r>
            <a:r>
              <a:rPr lang="en-US" dirty="0" smtClean="0">
                <a:solidFill>
                  <a:schemeClr val="accent6"/>
                </a:solidFill>
                <a:latin typeface="Arial Black" panose="020B0A04020102020204" pitchFamily="34" charset="0"/>
              </a:rPr>
              <a:t>51.07848585763299</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PIPES </a:t>
            </a:r>
            <a:r>
              <a:rPr lang="en-US" dirty="0">
                <a:solidFill>
                  <a:schemeClr val="accent6"/>
                </a:solidFill>
                <a:latin typeface="Arial Black" panose="020B0A04020102020204" pitchFamily="34" charset="0"/>
              </a:rPr>
              <a:t>= </a:t>
            </a:r>
            <a:r>
              <a:rPr lang="en-US" dirty="0" smtClean="0">
                <a:solidFill>
                  <a:schemeClr val="accent6"/>
                </a:solidFill>
                <a:latin typeface="Arial Black" panose="020B0A04020102020204" pitchFamily="34" charset="0"/>
              </a:rPr>
              <a:t>47.0086657472</a:t>
            </a:r>
            <a:endParaRPr lang="en-US" dirty="0">
              <a:solidFill>
                <a:schemeClr val="accent6"/>
              </a:solidFill>
              <a:latin typeface="Arial Black" panose="020B0A04020102020204" pitchFamily="34" charset="0"/>
            </a:endParaRP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0344" y="1628800"/>
            <a:ext cx="9170168" cy="1152127"/>
          </a:xfrm>
          <a:prstGeom prst="rect">
            <a:avLst/>
          </a:prstGeom>
        </p:spPr>
      </p:pic>
    </p:spTree>
    <p:extLst>
      <p:ext uri="{BB962C8B-B14F-4D97-AF65-F5344CB8AC3E}">
        <p14:creationId xmlns:p14="http://schemas.microsoft.com/office/powerpoint/2010/main" val="34980920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956" y="2852936"/>
            <a:ext cx="9133656" cy="3744416"/>
          </a:xfrm>
          <a:prstGeom prst="rect">
            <a:avLst/>
          </a:prstGeom>
          <a:solidFill>
            <a:srgbClr val="0B191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3218" y="0"/>
            <a:ext cx="9144000" cy="1268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Berlin Sans FB Demi" panose="020E0802020502020306" pitchFamily="34" charset="0"/>
              </a:rPr>
              <a:t>Calculate </a:t>
            </a:r>
            <a:r>
              <a:rPr lang="en-US" sz="2000" b="1" dirty="0" smtClean="0">
                <a:solidFill>
                  <a:schemeClr val="tx1"/>
                </a:solidFill>
                <a:latin typeface="Berlin Sans FB Demi" panose="020E0802020502020306" pitchFamily="34" charset="0"/>
              </a:rPr>
              <a:t>Sum annual sales each type </a:t>
            </a:r>
            <a:endParaRPr lang="en-US" sz="2000" b="1" dirty="0">
              <a:solidFill>
                <a:schemeClr val="tx1"/>
              </a:solidFill>
              <a:latin typeface="Berlin Sans FB Demi" panose="020E0802020502020306" pitchFamily="34" charset="0"/>
            </a:endParaRPr>
          </a:p>
        </p:txBody>
      </p:sp>
      <p:sp>
        <p:nvSpPr>
          <p:cNvPr id="16" name="TextBox 15"/>
          <p:cNvSpPr txBox="1"/>
          <p:nvPr/>
        </p:nvSpPr>
        <p:spPr>
          <a:xfrm>
            <a:off x="395536" y="3356992"/>
            <a:ext cx="6840760" cy="2585323"/>
          </a:xfrm>
          <a:prstGeom prst="rect">
            <a:avLst/>
          </a:prstGeom>
          <a:noFill/>
        </p:spPr>
        <p:txBody>
          <a:bodyPr wrap="square" rtlCol="0">
            <a:spAutoFit/>
          </a:bodyPr>
          <a:lstStyle/>
          <a:p>
            <a:r>
              <a:rPr lang="en-US" dirty="0" smtClean="0">
                <a:solidFill>
                  <a:schemeClr val="accent6"/>
                </a:solidFill>
                <a:latin typeface="Arial Black" panose="020B0A04020102020204" pitchFamily="34" charset="0"/>
              </a:rPr>
              <a:t>Steel-flat-plate = 533218</a:t>
            </a:r>
          </a:p>
          <a:p>
            <a:endParaRPr lang="en-US" dirty="0" smtClean="0">
              <a:solidFill>
                <a:schemeClr val="accent6"/>
              </a:solidFill>
              <a:latin typeface="Arial Black" panose="020B0A04020102020204" pitchFamily="34" charset="0"/>
            </a:endParaRPr>
          </a:p>
          <a:p>
            <a:r>
              <a:rPr lang="en-US" dirty="0">
                <a:solidFill>
                  <a:schemeClr val="accent6"/>
                </a:solidFill>
                <a:latin typeface="Arial Black" panose="020B0A04020102020204" pitchFamily="34" charset="0"/>
              </a:rPr>
              <a:t>RECTANGULAR BOXES </a:t>
            </a:r>
            <a:r>
              <a:rPr lang="en-US" dirty="0" smtClean="0">
                <a:solidFill>
                  <a:schemeClr val="accent6"/>
                </a:solidFill>
                <a:latin typeface="Arial Black" panose="020B0A04020102020204" pitchFamily="34" charset="0"/>
              </a:rPr>
              <a:t>= 1533186</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SQUARE </a:t>
            </a:r>
            <a:r>
              <a:rPr lang="en-US" dirty="0">
                <a:solidFill>
                  <a:schemeClr val="accent6"/>
                </a:solidFill>
                <a:latin typeface="Arial Black" panose="020B0A04020102020204" pitchFamily="34" charset="0"/>
              </a:rPr>
              <a:t>BOXES = </a:t>
            </a:r>
            <a:r>
              <a:rPr lang="en-US" dirty="0" smtClean="0">
                <a:solidFill>
                  <a:schemeClr val="accent6"/>
                </a:solidFill>
                <a:latin typeface="Arial Black" panose="020B0A04020102020204" pitchFamily="34" charset="0"/>
              </a:rPr>
              <a:t>624600</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BEAMS = 4796791</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PIPES = 2176813</a:t>
            </a:r>
            <a:endParaRPr lang="en-US" dirty="0">
              <a:solidFill>
                <a:schemeClr val="accent6"/>
              </a:solidFill>
              <a:latin typeface="Arial Black" panose="020B0A040201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7" y="1836982"/>
            <a:ext cx="9144000" cy="864973"/>
          </a:xfrm>
          <a:prstGeom prst="rect">
            <a:avLst/>
          </a:prstGeom>
        </p:spPr>
      </p:pic>
    </p:spTree>
    <p:extLst>
      <p:ext uri="{BB962C8B-B14F-4D97-AF65-F5344CB8AC3E}">
        <p14:creationId xmlns:p14="http://schemas.microsoft.com/office/powerpoint/2010/main" val="31713891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0"/>
            <a:ext cx="9505056" cy="6957392"/>
          </a:xfrm>
        </p:spPr>
      </p:pic>
      <p:sp>
        <p:nvSpPr>
          <p:cNvPr id="10" name="TextBox 9"/>
          <p:cNvSpPr txBox="1"/>
          <p:nvPr/>
        </p:nvSpPr>
        <p:spPr>
          <a:xfrm>
            <a:off x="2245914" y="5373216"/>
            <a:ext cx="5832648" cy="1200329"/>
          </a:xfrm>
          <a:prstGeom prst="rect">
            <a:avLst/>
          </a:prstGeom>
          <a:noFill/>
        </p:spPr>
        <p:txBody>
          <a:bodyPr wrap="square" rtlCol="0">
            <a:spAutoFit/>
          </a:bodyPr>
          <a:lstStyle/>
          <a:p>
            <a:r>
              <a:rPr lang="en-US" sz="7200" dirty="0" smtClean="0">
                <a:solidFill>
                  <a:schemeClr val="bg1"/>
                </a:solidFill>
                <a:latin typeface="Arial Black" panose="020B0A04020102020204" pitchFamily="34" charset="0"/>
              </a:rPr>
              <a:t>ON DATA</a:t>
            </a:r>
            <a:endParaRPr lang="en-US" sz="7200" dirty="0">
              <a:solidFill>
                <a:schemeClr val="bg1"/>
              </a:solidFill>
              <a:latin typeface="Arial Black" panose="020B0A04020102020204" pitchFamily="34" charset="0"/>
            </a:endParaRPr>
          </a:p>
        </p:txBody>
      </p:sp>
      <p:sp>
        <p:nvSpPr>
          <p:cNvPr id="11" name="TextBox 10"/>
          <p:cNvSpPr txBox="1"/>
          <p:nvPr/>
        </p:nvSpPr>
        <p:spPr>
          <a:xfrm>
            <a:off x="1705854" y="340224"/>
            <a:ext cx="6912768" cy="1015663"/>
          </a:xfrm>
          <a:prstGeom prst="rect">
            <a:avLst/>
          </a:prstGeom>
          <a:noFill/>
        </p:spPr>
        <p:txBody>
          <a:bodyPr wrap="square" rtlCol="0">
            <a:spAutoFit/>
          </a:bodyPr>
          <a:lstStyle/>
          <a:p>
            <a:r>
              <a:rPr lang="en-US" sz="6000" dirty="0" smtClean="0">
                <a:solidFill>
                  <a:schemeClr val="bg1"/>
                </a:solidFill>
                <a:latin typeface="Arial Black" panose="020B0A04020102020204" pitchFamily="34" charset="0"/>
              </a:rPr>
              <a:t>IMPLEMENT</a:t>
            </a:r>
            <a:endParaRPr lang="en-US" sz="6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9394586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en-US" sz="3200" dirty="0">
                <a:latin typeface="Arial Black" panose="020B0A04020102020204" pitchFamily="34" charset="0"/>
              </a:rPr>
              <a:t>Steel flat plate  : </a:t>
            </a:r>
            <a:r>
              <a:rPr lang="en-US" altLang="en-US" dirty="0"/>
              <a:t>	</a:t>
            </a:r>
            <a:endParaRPr lang="en-US" dirty="0"/>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5496" y="1124744"/>
            <a:ext cx="9108504" cy="5733256"/>
          </a:xfrm>
          <a:prstGeom prst="rect">
            <a:avLst/>
          </a:prstGeom>
        </p:spPr>
      </p:pic>
    </p:spTree>
    <p:extLst>
      <p:ext uri="{BB962C8B-B14F-4D97-AF65-F5344CB8AC3E}">
        <p14:creationId xmlns:p14="http://schemas.microsoft.com/office/powerpoint/2010/main" val="20436372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latin typeface="Berlin Sans FB Demi" panose="020E0802020502020306" pitchFamily="34" charset="0"/>
              </a:rPr>
              <a:t>RECTANGULAR BOXES : </a:t>
            </a:r>
            <a:endParaRPr lang="en-US" dirty="0">
              <a:latin typeface="Berlin Sans FB Demi" panose="020E0802020502020306" pitchFamily="34"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3094395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latin typeface="Arial Black" panose="020B0A04020102020204" pitchFamily="34" charset="0"/>
              </a:rPr>
              <a:t>SQUARE BOXES : </a:t>
            </a:r>
            <a:endParaRPr lang="en-US" dirty="0">
              <a:latin typeface="Arial Black" panose="020B0A04020102020204" pitchFamily="34"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1052736"/>
            <a:ext cx="9144000" cy="5760640"/>
          </a:xfrm>
          <a:prstGeom prst="rect">
            <a:avLst/>
          </a:prstGeom>
        </p:spPr>
      </p:pic>
    </p:spTree>
    <p:extLst>
      <p:ext uri="{BB962C8B-B14F-4D97-AF65-F5344CB8AC3E}">
        <p14:creationId xmlns:p14="http://schemas.microsoft.com/office/powerpoint/2010/main" val="10248416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latin typeface="Berlin Sans FB Demi" panose="020E0802020502020306" pitchFamily="34" charset="0"/>
              </a:rPr>
              <a:t>BEAMS</a:t>
            </a:r>
            <a:r>
              <a:rPr lang="en-US" altLang="en-US" dirty="0"/>
              <a:t> : </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980728"/>
            <a:ext cx="9144000" cy="5760640"/>
          </a:xfrm>
          <a:prstGeom prst="rect">
            <a:avLst/>
          </a:prstGeom>
        </p:spPr>
      </p:pic>
    </p:spTree>
    <p:extLst>
      <p:ext uri="{BB962C8B-B14F-4D97-AF65-F5344CB8AC3E}">
        <p14:creationId xmlns:p14="http://schemas.microsoft.com/office/powerpoint/2010/main" val="22549733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latin typeface="Arial Black" panose="020B0A04020102020204" pitchFamily="34" charset="0"/>
              </a:rPr>
              <a:t>PIPES : </a:t>
            </a:r>
            <a:endParaRPr lang="en-US" dirty="0">
              <a:latin typeface="Arial Black" panose="020B0A0402010202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07504" y="1052736"/>
            <a:ext cx="9036496" cy="5805264"/>
          </a:xfrm>
          <a:prstGeom prst="rect">
            <a:avLst/>
          </a:prstGeom>
        </p:spPr>
      </p:pic>
    </p:spTree>
    <p:extLst>
      <p:ext uri="{BB962C8B-B14F-4D97-AF65-F5344CB8AC3E}">
        <p14:creationId xmlns:p14="http://schemas.microsoft.com/office/powerpoint/2010/main" val="3040432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5656" y="260648"/>
            <a:ext cx="6024012" cy="936104"/>
          </a:xfrm>
        </p:spPr>
        <p:txBody>
          <a:bodyPr/>
          <a:lstStyle/>
          <a:p>
            <a:r>
              <a:rPr lang="en-US" altLang="en-US" sz="2400" dirty="0" smtClean="0">
                <a:solidFill>
                  <a:srgbClr val="FFFFFF"/>
                </a:solidFill>
                <a:latin typeface="Berlin Sans FB Demi" panose="020E0802020502020306" pitchFamily="34" charset="0"/>
                <a:cs typeface="Times New Roman" panose="02020603050405020304" pitchFamily="18" charset="0"/>
              </a:rPr>
              <a:t>Calculated </a:t>
            </a:r>
            <a:r>
              <a:rPr lang="en-US" altLang="en-US" sz="2400" dirty="0">
                <a:solidFill>
                  <a:srgbClr val="FFFFFF"/>
                </a:solidFill>
                <a:latin typeface="Berlin Sans FB Demi" panose="020E0802020502020306" pitchFamily="34" charset="0"/>
                <a:cs typeface="Times New Roman" panose="02020603050405020304" pitchFamily="18" charset="0"/>
              </a:rPr>
              <a:t>the EOQ for each </a:t>
            </a:r>
            <a:r>
              <a:rPr lang="en-US" altLang="en-US" sz="2400" dirty="0" smtClean="0">
                <a:solidFill>
                  <a:srgbClr val="FFFFFF"/>
                </a:solidFill>
                <a:latin typeface="Berlin Sans FB Demi" panose="020E0802020502020306" pitchFamily="34" charset="0"/>
                <a:cs typeface="Times New Roman" panose="02020603050405020304" pitchFamily="18" charset="0"/>
              </a:rPr>
              <a:t>Type  using </a:t>
            </a:r>
            <a:br>
              <a:rPr lang="en-US" altLang="en-US" sz="2400" dirty="0" smtClean="0">
                <a:solidFill>
                  <a:srgbClr val="FFFFFF"/>
                </a:solidFill>
                <a:latin typeface="Berlin Sans FB Demi" panose="020E0802020502020306" pitchFamily="34" charset="0"/>
                <a:cs typeface="Times New Roman" panose="02020603050405020304" pitchFamily="18" charset="0"/>
              </a:rPr>
            </a:br>
            <a:r>
              <a:rPr lang="en-US" altLang="en-US" sz="2400" dirty="0" smtClean="0">
                <a:solidFill>
                  <a:srgbClr val="FFFFFF"/>
                </a:solidFill>
                <a:latin typeface="Berlin Sans FB Demi" panose="020E0802020502020306" pitchFamily="34" charset="0"/>
                <a:cs typeface="Times New Roman" panose="02020603050405020304" pitchFamily="18" charset="0"/>
              </a:rPr>
              <a:t>formula </a:t>
            </a:r>
            <a:r>
              <a:rPr lang="en-US" altLang="en-US" sz="2400" dirty="0">
                <a:solidFill>
                  <a:srgbClr val="FFFFFF"/>
                </a:solidFill>
                <a:latin typeface="Berlin Sans FB Demi" panose="020E0802020502020306" pitchFamily="34" charset="0"/>
                <a:cs typeface="Times New Roman" panose="02020603050405020304" pitchFamily="18" charset="0"/>
              </a:rPr>
              <a:t>of EOQ</a:t>
            </a:r>
            <a:br>
              <a:rPr lang="en-US" altLang="en-US" sz="2400" dirty="0">
                <a:solidFill>
                  <a:srgbClr val="FFFFFF"/>
                </a:solidFill>
                <a:latin typeface="Berlin Sans FB Demi" panose="020E0802020502020306" pitchFamily="34" charset="0"/>
                <a:cs typeface="Times New Roman" panose="02020603050405020304" pitchFamily="18" charset="0"/>
              </a:rPr>
            </a:br>
            <a:endParaRPr lang="en-US" sz="2400" dirty="0">
              <a:latin typeface="Berlin Sans FB Demi" panose="020E0802020502020306" pitchFamily="34" charset="0"/>
            </a:endParaRPr>
          </a:p>
        </p:txBody>
      </p:sp>
      <p:sp>
        <p:nvSpPr>
          <p:cNvPr id="3" name="TextBox 2"/>
          <p:cNvSpPr txBox="1"/>
          <p:nvPr/>
        </p:nvSpPr>
        <p:spPr>
          <a:xfrm>
            <a:off x="2195736" y="1484784"/>
            <a:ext cx="5040560" cy="3200876"/>
          </a:xfrm>
          <a:prstGeom prst="rect">
            <a:avLst/>
          </a:prstGeom>
          <a:noFill/>
        </p:spPr>
        <p:txBody>
          <a:bodyPr wrap="square" rtlCol="0">
            <a:spAutoFit/>
          </a:bodyPr>
          <a:lstStyle/>
          <a:p>
            <a:pPr marL="457200" indent="-228600">
              <a:lnSpc>
                <a:spcPct val="90000"/>
              </a:lnSpc>
              <a:spcAft>
                <a:spcPts val="600"/>
              </a:spcAft>
              <a:buFont typeface="Arial" panose="020B0604020202020204" pitchFamily="34" charset="0"/>
              <a:buChar char="•"/>
            </a:pPr>
            <a:r>
              <a:rPr lang="en-US" sz="2000" b="1" dirty="0">
                <a:solidFill>
                  <a:schemeClr val="bg1"/>
                </a:solidFill>
                <a:latin typeface="Berlin Sans FB Demi" panose="020E0802020502020306" pitchFamily="34" charset="0"/>
                <a:cs typeface="Times New Roman" panose="02020603050405020304" pitchFamily="18" charset="0"/>
              </a:rPr>
              <a:t>EOQ of </a:t>
            </a:r>
            <a:r>
              <a:rPr lang="en-US" sz="2000" b="1" dirty="0" smtClean="0">
                <a:solidFill>
                  <a:schemeClr val="bg1"/>
                </a:solidFill>
                <a:latin typeface="Berlin Sans FB Demi" panose="020E0802020502020306" pitchFamily="34" charset="0"/>
                <a:cs typeface="Times New Roman" panose="02020603050405020304" pitchFamily="18" charset="0"/>
              </a:rPr>
              <a:t>Steel-flat-plate= </a:t>
            </a:r>
            <a:r>
              <a:rPr lang="en-US" sz="2000" dirty="0">
                <a:solidFill>
                  <a:schemeClr val="bg1"/>
                </a:solidFill>
                <a:latin typeface="Berlin Sans FB Demi" panose="020E0802020502020306" pitchFamily="34" charset="0"/>
              </a:rPr>
              <a:t>346139.3160</a:t>
            </a:r>
            <a:endParaRPr lang="en-US" sz="2000" b="1" dirty="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2000" b="1" dirty="0" smtClean="0">
                <a:solidFill>
                  <a:schemeClr val="bg1"/>
                </a:solidFill>
                <a:latin typeface="Berlin Sans FB Demi" panose="020E0802020502020306" pitchFamily="34" charset="0"/>
                <a:cs typeface="Times New Roman" panose="02020603050405020304" pitchFamily="18" charset="0"/>
              </a:rPr>
              <a:t>EOQ </a:t>
            </a:r>
            <a:r>
              <a:rPr lang="en-US" sz="2000" b="1" dirty="0">
                <a:solidFill>
                  <a:schemeClr val="bg1"/>
                </a:solidFill>
                <a:latin typeface="Berlin Sans FB Demi" panose="020E0802020502020306" pitchFamily="34" charset="0"/>
                <a:cs typeface="Times New Roman" panose="02020603050405020304" pitchFamily="18" charset="0"/>
              </a:rPr>
              <a:t>of </a:t>
            </a:r>
            <a:r>
              <a:rPr lang="en-US" sz="2000" b="1" dirty="0" smtClean="0">
                <a:solidFill>
                  <a:schemeClr val="bg1"/>
                </a:solidFill>
                <a:latin typeface="Berlin Sans FB Demi" panose="020E0802020502020306" pitchFamily="34" charset="0"/>
                <a:cs typeface="Times New Roman" panose="02020603050405020304" pitchFamily="18" charset="0"/>
              </a:rPr>
              <a:t>Rectangle boxes= </a:t>
            </a:r>
            <a:r>
              <a:rPr lang="en-US" sz="2000" dirty="0">
                <a:solidFill>
                  <a:schemeClr val="bg1"/>
                </a:solidFill>
                <a:latin typeface="Berlin Sans FB Demi" panose="020E0802020502020306" pitchFamily="34" charset="0"/>
              </a:rPr>
              <a:t>117676.19424</a:t>
            </a: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2000" b="1" dirty="0" smtClean="0">
                <a:solidFill>
                  <a:schemeClr val="bg1"/>
                </a:solidFill>
                <a:latin typeface="Berlin Sans FB Demi" panose="020E0802020502020306" pitchFamily="34" charset="0"/>
                <a:cs typeface="Times New Roman" panose="02020603050405020304" pitchFamily="18" charset="0"/>
              </a:rPr>
              <a:t>EOQ </a:t>
            </a:r>
            <a:r>
              <a:rPr lang="en-US" sz="2000" b="1" dirty="0">
                <a:solidFill>
                  <a:schemeClr val="bg1"/>
                </a:solidFill>
                <a:latin typeface="Berlin Sans FB Demi" panose="020E0802020502020306" pitchFamily="34" charset="0"/>
                <a:cs typeface="Times New Roman" panose="02020603050405020304" pitchFamily="18" charset="0"/>
              </a:rPr>
              <a:t>of </a:t>
            </a:r>
            <a:r>
              <a:rPr lang="en-US" sz="2000" b="1" dirty="0" smtClean="0">
                <a:solidFill>
                  <a:schemeClr val="bg1"/>
                </a:solidFill>
                <a:latin typeface="Berlin Sans FB Demi" panose="020E0802020502020306" pitchFamily="34" charset="0"/>
                <a:cs typeface="Times New Roman" panose="02020603050405020304" pitchFamily="18" charset="0"/>
              </a:rPr>
              <a:t>Square boxes  </a:t>
            </a:r>
            <a:r>
              <a:rPr lang="en-US" sz="2000" b="1" dirty="0">
                <a:solidFill>
                  <a:schemeClr val="bg1"/>
                </a:solidFill>
                <a:latin typeface="Berlin Sans FB Demi" panose="020E0802020502020306" pitchFamily="34" charset="0"/>
                <a:cs typeface="Times New Roman" panose="02020603050405020304" pitchFamily="18" charset="0"/>
              </a:rPr>
              <a:t>= </a:t>
            </a:r>
            <a:r>
              <a:rPr lang="en-US" sz="2000" dirty="0">
                <a:solidFill>
                  <a:schemeClr val="bg1"/>
                </a:solidFill>
                <a:latin typeface="Berlin Sans FB Demi" panose="020E0802020502020306" pitchFamily="34" charset="0"/>
              </a:rPr>
              <a:t>80480.7302</a:t>
            </a: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2000" b="1" dirty="0" smtClean="0">
                <a:solidFill>
                  <a:schemeClr val="bg1"/>
                </a:solidFill>
                <a:latin typeface="Berlin Sans FB Demi" panose="020E0802020502020306" pitchFamily="34" charset="0"/>
                <a:cs typeface="Times New Roman" panose="02020603050405020304" pitchFamily="18" charset="0"/>
              </a:rPr>
              <a:t>EOQ </a:t>
            </a:r>
            <a:r>
              <a:rPr lang="en-US" sz="2000" b="1" dirty="0">
                <a:solidFill>
                  <a:schemeClr val="bg1"/>
                </a:solidFill>
                <a:latin typeface="Berlin Sans FB Demi" panose="020E0802020502020306" pitchFamily="34" charset="0"/>
                <a:cs typeface="Times New Roman" panose="02020603050405020304" pitchFamily="18" charset="0"/>
              </a:rPr>
              <a:t>of </a:t>
            </a:r>
            <a:r>
              <a:rPr lang="en-US" sz="2000" b="1" dirty="0" smtClean="0">
                <a:solidFill>
                  <a:schemeClr val="bg1"/>
                </a:solidFill>
                <a:latin typeface="Berlin Sans FB Demi" panose="020E0802020502020306" pitchFamily="34" charset="0"/>
                <a:cs typeface="Times New Roman" panose="02020603050405020304" pitchFamily="18" charset="0"/>
              </a:rPr>
              <a:t>Beams= </a:t>
            </a:r>
            <a:r>
              <a:rPr lang="en-US" sz="2000" dirty="0" smtClean="0">
                <a:solidFill>
                  <a:schemeClr val="bg1"/>
                </a:solidFill>
                <a:latin typeface="Berlin Sans FB Demi" panose="020E0802020502020306" pitchFamily="34" charset="0"/>
              </a:rPr>
              <a:t>216385.2309</a:t>
            </a:r>
          </a:p>
          <a:p>
            <a:pPr marL="457200" indent="-228600">
              <a:lnSpc>
                <a:spcPct val="90000"/>
              </a:lnSpc>
              <a:spcAft>
                <a:spcPts val="600"/>
              </a:spcAft>
              <a:buFont typeface="Arial" panose="020B0604020202020204" pitchFamily="34" charset="0"/>
              <a:buChar char="•"/>
            </a:pP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2000" b="1" dirty="0" smtClean="0">
                <a:solidFill>
                  <a:schemeClr val="bg1"/>
                </a:solidFill>
                <a:latin typeface="Berlin Sans FB Demi" panose="020E0802020502020306" pitchFamily="34" charset="0"/>
                <a:cs typeface="Times New Roman" panose="02020603050405020304" pitchFamily="18" charset="0"/>
              </a:rPr>
              <a:t>EOQ </a:t>
            </a:r>
            <a:r>
              <a:rPr lang="en-US" sz="2000" b="1" dirty="0">
                <a:solidFill>
                  <a:schemeClr val="bg1"/>
                </a:solidFill>
                <a:latin typeface="Berlin Sans FB Demi" panose="020E0802020502020306" pitchFamily="34" charset="0"/>
                <a:cs typeface="Times New Roman" panose="02020603050405020304" pitchFamily="18" charset="0"/>
              </a:rPr>
              <a:t>of </a:t>
            </a:r>
            <a:r>
              <a:rPr lang="en-US" sz="2000" b="1" dirty="0" smtClean="0">
                <a:solidFill>
                  <a:schemeClr val="bg1"/>
                </a:solidFill>
                <a:latin typeface="Berlin Sans FB Demi" panose="020E0802020502020306" pitchFamily="34" charset="0"/>
                <a:cs typeface="Times New Roman" panose="02020603050405020304" pitchFamily="18" charset="0"/>
              </a:rPr>
              <a:t>PIPES </a:t>
            </a:r>
            <a:r>
              <a:rPr lang="en-US" sz="2000" b="1" dirty="0">
                <a:solidFill>
                  <a:schemeClr val="bg1"/>
                </a:solidFill>
                <a:latin typeface="Berlin Sans FB Demi" panose="020E0802020502020306" pitchFamily="34" charset="0"/>
                <a:cs typeface="Times New Roman" panose="02020603050405020304" pitchFamily="18" charset="0"/>
              </a:rPr>
              <a:t>= </a:t>
            </a:r>
            <a:r>
              <a:rPr lang="en-US" sz="2000" dirty="0">
                <a:solidFill>
                  <a:schemeClr val="bg1"/>
                </a:solidFill>
                <a:latin typeface="Berlin Sans FB Demi" panose="020E0802020502020306" pitchFamily="34" charset="0"/>
              </a:rPr>
              <a:t>95205.951</a:t>
            </a:r>
            <a:endParaRPr lang="en-US" sz="2000" b="1" dirty="0">
              <a:solidFill>
                <a:schemeClr val="bg1"/>
              </a:solidFill>
              <a:latin typeface="Berlin Sans FB Demi" panose="020E0802020502020306" pitchFamily="34" charset="0"/>
              <a:cs typeface="Times New Roman" panose="02020603050405020304" pitchFamily="18" charset="0"/>
            </a:endParaRPr>
          </a:p>
        </p:txBody>
      </p:sp>
    </p:spTree>
    <p:extLst>
      <p:ext uri="{BB962C8B-B14F-4D97-AF65-F5344CB8AC3E}">
        <p14:creationId xmlns:p14="http://schemas.microsoft.com/office/powerpoint/2010/main" val="3708686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504" y="1484784"/>
            <a:ext cx="8928992" cy="4881686"/>
          </a:xfrm>
        </p:spPr>
        <p:txBody>
          <a:bodyPr>
            <a:normAutofit/>
          </a:bodyPr>
          <a:lstStyle/>
          <a:p>
            <a:pPr>
              <a:lnSpc>
                <a:spcPct val="150000"/>
              </a:lnSpc>
            </a:pPr>
            <a:r>
              <a:rPr lang="en-US" sz="2800" b="1" i="0" dirty="0">
                <a:solidFill>
                  <a:schemeClr val="bg1">
                    <a:lumMod val="50000"/>
                  </a:schemeClr>
                </a:solidFill>
                <a:latin typeface="Arial" panose="020B0604020202020204" pitchFamily="34" charset="0"/>
                <a:cs typeface="Arial" panose="020B0604020202020204" pitchFamily="34" charset="0"/>
              </a:rPr>
              <a:t>INVENTORY</a:t>
            </a:r>
            <a:r>
              <a:rPr lang="en-US" sz="2800" b="1" i="0" dirty="0">
                <a:solidFill>
                  <a:srgbClr val="D5713C"/>
                </a:solidFill>
                <a:latin typeface="Arial" panose="020B0604020202020204" pitchFamily="34" charset="0"/>
                <a:cs typeface="Arial" panose="020B0604020202020204" pitchFamily="34" charset="0"/>
              </a:rPr>
              <a:t> : </a:t>
            </a:r>
            <a:r>
              <a:rPr lang="en-US" altLang="en-US" sz="2400" dirty="0">
                <a:solidFill>
                  <a:schemeClr val="tx1">
                    <a:lumMod val="95000"/>
                    <a:lumOff val="5000"/>
                  </a:schemeClr>
                </a:solidFill>
              </a:rPr>
              <a:t>The term inventory refers to the raw materials used </a:t>
            </a:r>
          </a:p>
          <a:p>
            <a:pPr>
              <a:lnSpc>
                <a:spcPct val="150000"/>
              </a:lnSpc>
            </a:pPr>
            <a:r>
              <a:rPr lang="en-US" altLang="en-US" sz="2400" dirty="0">
                <a:solidFill>
                  <a:schemeClr val="tx1">
                    <a:lumMod val="95000"/>
                    <a:lumOff val="5000"/>
                  </a:schemeClr>
                </a:solidFill>
              </a:rPr>
              <a:t>in production as well as the goods produced that are available for sale. </a:t>
            </a:r>
          </a:p>
          <a:p>
            <a:pPr>
              <a:lnSpc>
                <a:spcPct val="150000"/>
              </a:lnSpc>
            </a:pPr>
            <a:endParaRPr lang="en-US" altLang="en-US" sz="2000" b="1" dirty="0">
              <a:solidFill>
                <a:schemeClr val="tx1">
                  <a:lumMod val="95000"/>
                  <a:lumOff val="5000"/>
                </a:schemeClr>
              </a:solidFill>
            </a:endParaRPr>
          </a:p>
          <a:p>
            <a:pPr>
              <a:lnSpc>
                <a:spcPct val="150000"/>
              </a:lnSpc>
            </a:pPr>
            <a:endParaRPr lang="en-US" altLang="en-US" sz="1800" dirty="0"/>
          </a:p>
          <a:p>
            <a:pPr>
              <a:lnSpc>
                <a:spcPct val="150000"/>
              </a:lnSpc>
            </a:pPr>
            <a:endParaRPr lang="en-US" altLang="en-US" dirty="0"/>
          </a:p>
          <a:p>
            <a:pPr>
              <a:lnSpc>
                <a:spcPct val="150000"/>
              </a:lnSpc>
            </a:pPr>
            <a:r>
              <a:rPr lang="en-US" altLang="en-US" dirty="0"/>
              <a:t>	</a:t>
            </a:r>
          </a:p>
          <a:p>
            <a:pPr>
              <a:lnSpc>
                <a:spcPct val="150000"/>
              </a:lnSpc>
            </a:pPr>
            <a:endParaRPr lang="en-US" b="1" dirty="0">
              <a:solidFill>
                <a:srgbClr val="FFC000"/>
              </a:solidFill>
              <a:latin typeface="Arial Black" panose="020B0A04020102020204" pitchFamily="34" charset="0"/>
            </a:endParaRPr>
          </a:p>
          <a:p>
            <a:pPr>
              <a:lnSpc>
                <a:spcPct val="150000"/>
              </a:lnSpc>
            </a:pPr>
            <a:endParaRPr lang="en-US" b="1" dirty="0">
              <a:solidFill>
                <a:srgbClr val="FFC000"/>
              </a:solidFill>
              <a:latin typeface="Arial Black" panose="020B0A040201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6060" y="3324497"/>
            <a:ext cx="3491880" cy="356706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4" y="4005064"/>
            <a:ext cx="2652673" cy="285293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1442" y="4005064"/>
            <a:ext cx="2662558" cy="2852936"/>
          </a:xfrm>
          <a:prstGeom prst="rect">
            <a:avLst/>
          </a:prstGeom>
        </p:spPr>
      </p:pic>
    </p:spTree>
    <p:extLst>
      <p:ext uri="{BB962C8B-B14F-4D97-AF65-F5344CB8AC3E}">
        <p14:creationId xmlns:p14="http://schemas.microsoft.com/office/powerpoint/2010/main" val="2820884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p:spPr>
      </p:pic>
      <p:sp>
        <p:nvSpPr>
          <p:cNvPr id="6" name="TextBox 5"/>
          <p:cNvSpPr txBox="1"/>
          <p:nvPr/>
        </p:nvSpPr>
        <p:spPr>
          <a:xfrm>
            <a:off x="143722" y="424028"/>
            <a:ext cx="5976664" cy="1477328"/>
          </a:xfrm>
          <a:prstGeom prst="rect">
            <a:avLst/>
          </a:prstGeom>
          <a:noFill/>
        </p:spPr>
        <p:txBody>
          <a:bodyPr wrap="square" rtlCol="0">
            <a:spAutoFit/>
          </a:bodyPr>
          <a:lstStyle/>
          <a:p>
            <a:r>
              <a:rPr lang="en-US" sz="3600" dirty="0">
                <a:solidFill>
                  <a:srgbClr val="FFFFFF"/>
                </a:solidFill>
                <a:latin typeface="Berlin Sans FB Demi" panose="020E0802020502020306" pitchFamily="34" charset="0"/>
                <a:cs typeface="Times New Roman" panose="02020603050405020304" pitchFamily="18" charset="0"/>
              </a:rPr>
              <a:t>Calculate the Reorder </a:t>
            </a:r>
            <a:r>
              <a:rPr lang="en-US" sz="3600" dirty="0" smtClean="0">
                <a:solidFill>
                  <a:srgbClr val="FFFFFF"/>
                </a:solidFill>
                <a:latin typeface="Berlin Sans FB Demi" panose="020E0802020502020306" pitchFamily="34" charset="0"/>
                <a:cs typeface="Times New Roman" panose="02020603050405020304" pitchFamily="18" charset="0"/>
              </a:rPr>
              <a:t>Point </a:t>
            </a:r>
            <a:r>
              <a:rPr lang="en-US" sz="3600" dirty="0">
                <a:solidFill>
                  <a:srgbClr val="FFFFFF"/>
                </a:solidFill>
                <a:latin typeface="Berlin Sans FB Demi" panose="020E0802020502020306" pitchFamily="34" charset="0"/>
                <a:cs typeface="Times New Roman" panose="02020603050405020304" pitchFamily="18" charset="0"/>
              </a:rPr>
              <a:t>using ROP formula</a:t>
            </a:r>
          </a:p>
          <a:p>
            <a:endParaRPr lang="en-US" dirty="0"/>
          </a:p>
        </p:txBody>
      </p:sp>
      <p:sp>
        <p:nvSpPr>
          <p:cNvPr id="8" name="TextBox 7"/>
          <p:cNvSpPr txBox="1"/>
          <p:nvPr/>
        </p:nvSpPr>
        <p:spPr>
          <a:xfrm>
            <a:off x="179512" y="2780928"/>
            <a:ext cx="8136904" cy="2554545"/>
          </a:xfrm>
          <a:prstGeom prst="rect">
            <a:avLst/>
          </a:prstGeom>
          <a:noFill/>
        </p:spPr>
        <p:txBody>
          <a:bodyPr wrap="square" rtlCol="0">
            <a:spAutoFit/>
          </a:bodyPr>
          <a:lstStyle/>
          <a:p>
            <a:r>
              <a:rPr lang="en-US" sz="2000" dirty="0" smtClean="0">
                <a:solidFill>
                  <a:schemeClr val="bg1"/>
                </a:solidFill>
                <a:latin typeface="Arial Black" panose="020B0A04020102020204" pitchFamily="34" charset="0"/>
              </a:rPr>
              <a:t>Lead time = 3 </a:t>
            </a:r>
          </a:p>
          <a:p>
            <a:endParaRPr lang="en-US" sz="2000" dirty="0" smtClean="0">
              <a:solidFill>
                <a:schemeClr val="bg1"/>
              </a:solidFill>
              <a:latin typeface="Arial Black" panose="020B0A04020102020204" pitchFamily="34" charset="0"/>
            </a:endParaRPr>
          </a:p>
          <a:p>
            <a:endParaRPr lang="en-US" sz="2000" dirty="0" smtClean="0">
              <a:solidFill>
                <a:schemeClr val="bg1"/>
              </a:solidFill>
              <a:latin typeface="Arial Black" panose="020B0A04020102020204" pitchFamily="34" charset="0"/>
            </a:endParaRPr>
          </a:p>
          <a:p>
            <a:r>
              <a:rPr lang="en-US" sz="2000" dirty="0" smtClean="0">
                <a:solidFill>
                  <a:schemeClr val="bg1"/>
                </a:solidFill>
                <a:latin typeface="Arial Black" panose="020B0A04020102020204" pitchFamily="34" charset="0"/>
              </a:rPr>
              <a:t>Weakly average sales  = sum sales / weeks(number)</a:t>
            </a:r>
          </a:p>
          <a:p>
            <a:endParaRPr lang="en-US" sz="2000" dirty="0">
              <a:solidFill>
                <a:schemeClr val="bg1"/>
              </a:solidFill>
              <a:latin typeface="Arial Black" panose="020B0A04020102020204" pitchFamily="34" charset="0"/>
            </a:endParaRPr>
          </a:p>
          <a:p>
            <a:endParaRPr lang="en-US" sz="2000" dirty="0" smtClean="0">
              <a:solidFill>
                <a:schemeClr val="bg1"/>
              </a:solidFill>
              <a:latin typeface="Arial Black" panose="020B0A04020102020204" pitchFamily="34" charset="0"/>
            </a:endParaRPr>
          </a:p>
          <a:p>
            <a:endParaRPr lang="en-US" sz="2000" dirty="0">
              <a:solidFill>
                <a:schemeClr val="bg1"/>
              </a:solidFill>
              <a:latin typeface="Arial Black" panose="020B0A04020102020204" pitchFamily="34" charset="0"/>
            </a:endParaRPr>
          </a:p>
          <a:p>
            <a:r>
              <a:rPr lang="en-US" sz="2000" dirty="0" smtClean="0">
                <a:solidFill>
                  <a:schemeClr val="bg1"/>
                </a:solidFill>
                <a:latin typeface="Arial Black" panose="020B0A04020102020204" pitchFamily="34" charset="0"/>
              </a:rPr>
              <a:t>Re-order-point = </a:t>
            </a:r>
            <a:r>
              <a:rPr lang="en-US" sz="2000" dirty="0">
                <a:solidFill>
                  <a:schemeClr val="bg1"/>
                </a:solidFill>
                <a:latin typeface="Arial Black" panose="020B0A04020102020204" pitchFamily="34" charset="0"/>
              </a:rPr>
              <a:t>Lead time </a:t>
            </a:r>
            <a:r>
              <a:rPr lang="en-US" sz="2000" dirty="0" smtClean="0">
                <a:solidFill>
                  <a:schemeClr val="bg1"/>
                </a:solidFill>
                <a:latin typeface="Arial Black" panose="020B0A04020102020204" pitchFamily="34" charset="0"/>
              </a:rPr>
              <a:t> * </a:t>
            </a:r>
            <a:r>
              <a:rPr lang="en-US" sz="2000" dirty="0">
                <a:solidFill>
                  <a:schemeClr val="bg1"/>
                </a:solidFill>
                <a:latin typeface="Arial Black" panose="020B0A04020102020204" pitchFamily="34" charset="0"/>
              </a:rPr>
              <a:t>Weakly average sales </a:t>
            </a:r>
          </a:p>
        </p:txBody>
      </p:sp>
    </p:spTree>
    <p:extLst>
      <p:ext uri="{BB962C8B-B14F-4D97-AF65-F5344CB8AC3E}">
        <p14:creationId xmlns:p14="http://schemas.microsoft.com/office/powerpoint/2010/main" val="17439265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Calculate </a:t>
            </a:r>
            <a:r>
              <a:rPr lang="en-US" altLang="en-US" dirty="0"/>
              <a:t>Re-order-point for each type </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2969568"/>
            <a:ext cx="9144000" cy="3888432"/>
          </a:xfrm>
          <a:prstGeom prst="rect">
            <a:avLst/>
          </a:prstGeom>
        </p:spPr>
      </p:pic>
    </p:spTree>
    <p:extLst>
      <p:ext uri="{BB962C8B-B14F-4D97-AF65-F5344CB8AC3E}">
        <p14:creationId xmlns:p14="http://schemas.microsoft.com/office/powerpoint/2010/main" val="3682757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5656" y="260648"/>
            <a:ext cx="6024012" cy="936104"/>
          </a:xfrm>
        </p:spPr>
        <p:txBody>
          <a:bodyPr/>
          <a:lstStyle/>
          <a:p>
            <a:r>
              <a:rPr lang="en-US" altLang="en-US" sz="2400" dirty="0" smtClean="0">
                <a:solidFill>
                  <a:srgbClr val="FFFFFF"/>
                </a:solidFill>
                <a:latin typeface="Berlin Sans FB Demi" panose="020E0802020502020306" pitchFamily="34" charset="0"/>
                <a:cs typeface="Times New Roman" panose="02020603050405020304" pitchFamily="18" charset="0"/>
              </a:rPr>
              <a:t>Calculated </a:t>
            </a:r>
            <a:r>
              <a:rPr lang="en-US" altLang="en-US" sz="2400" dirty="0">
                <a:solidFill>
                  <a:srgbClr val="FFFFFF"/>
                </a:solidFill>
                <a:latin typeface="Berlin Sans FB Demi" panose="020E0802020502020306" pitchFamily="34" charset="0"/>
                <a:cs typeface="Times New Roman" panose="02020603050405020304" pitchFamily="18" charset="0"/>
              </a:rPr>
              <a:t>the </a:t>
            </a:r>
            <a:r>
              <a:rPr lang="en-US" altLang="en-US" sz="2400" dirty="0" smtClean="0">
                <a:solidFill>
                  <a:srgbClr val="FFFFFF"/>
                </a:solidFill>
                <a:latin typeface="Berlin Sans FB Demi" panose="020E0802020502020306" pitchFamily="34" charset="0"/>
                <a:cs typeface="Times New Roman" panose="02020603050405020304" pitchFamily="18" charset="0"/>
              </a:rPr>
              <a:t>ROP </a:t>
            </a:r>
            <a:r>
              <a:rPr lang="en-US" altLang="en-US" sz="2400" dirty="0">
                <a:solidFill>
                  <a:srgbClr val="FFFFFF"/>
                </a:solidFill>
                <a:latin typeface="Berlin Sans FB Demi" panose="020E0802020502020306" pitchFamily="34" charset="0"/>
                <a:cs typeface="Times New Roman" panose="02020603050405020304" pitchFamily="18" charset="0"/>
              </a:rPr>
              <a:t>for each </a:t>
            </a:r>
            <a:r>
              <a:rPr lang="en-US" altLang="en-US" sz="2400" dirty="0" smtClean="0">
                <a:solidFill>
                  <a:srgbClr val="FFFFFF"/>
                </a:solidFill>
                <a:latin typeface="Berlin Sans FB Demi" panose="020E0802020502020306" pitchFamily="34" charset="0"/>
                <a:cs typeface="Times New Roman" panose="02020603050405020304" pitchFamily="18" charset="0"/>
              </a:rPr>
              <a:t>Type  using </a:t>
            </a:r>
            <a:br>
              <a:rPr lang="en-US" altLang="en-US" sz="2400" dirty="0" smtClean="0">
                <a:solidFill>
                  <a:srgbClr val="FFFFFF"/>
                </a:solidFill>
                <a:latin typeface="Berlin Sans FB Demi" panose="020E0802020502020306" pitchFamily="34" charset="0"/>
                <a:cs typeface="Times New Roman" panose="02020603050405020304" pitchFamily="18" charset="0"/>
              </a:rPr>
            </a:br>
            <a:r>
              <a:rPr lang="en-US" altLang="en-US" sz="2400" dirty="0" smtClean="0">
                <a:solidFill>
                  <a:srgbClr val="FFFFFF"/>
                </a:solidFill>
                <a:latin typeface="Berlin Sans FB Demi" panose="020E0802020502020306" pitchFamily="34" charset="0"/>
                <a:cs typeface="Times New Roman" panose="02020603050405020304" pitchFamily="18" charset="0"/>
              </a:rPr>
              <a:t>formula </a:t>
            </a:r>
            <a:r>
              <a:rPr lang="en-US" altLang="en-US" sz="2400" dirty="0">
                <a:solidFill>
                  <a:srgbClr val="FFFFFF"/>
                </a:solidFill>
                <a:latin typeface="Berlin Sans FB Demi" panose="020E0802020502020306" pitchFamily="34" charset="0"/>
                <a:cs typeface="Times New Roman" panose="02020603050405020304" pitchFamily="18" charset="0"/>
              </a:rPr>
              <a:t>of </a:t>
            </a:r>
            <a:r>
              <a:rPr lang="en-US" altLang="en-US" sz="2400" dirty="0" smtClean="0">
                <a:solidFill>
                  <a:srgbClr val="FFFFFF"/>
                </a:solidFill>
                <a:latin typeface="Berlin Sans FB Demi" panose="020E0802020502020306" pitchFamily="34" charset="0"/>
                <a:cs typeface="Times New Roman" panose="02020603050405020304" pitchFamily="18" charset="0"/>
              </a:rPr>
              <a:t>ROP</a:t>
            </a:r>
            <a:r>
              <a:rPr lang="en-US" altLang="en-US" sz="2400" dirty="0">
                <a:solidFill>
                  <a:srgbClr val="FFFFFF"/>
                </a:solidFill>
                <a:latin typeface="Berlin Sans FB Demi" panose="020E0802020502020306" pitchFamily="34" charset="0"/>
                <a:cs typeface="Times New Roman" panose="02020603050405020304" pitchFamily="18" charset="0"/>
              </a:rPr>
              <a:t/>
            </a:r>
            <a:br>
              <a:rPr lang="en-US" altLang="en-US" sz="2400" dirty="0">
                <a:solidFill>
                  <a:srgbClr val="FFFFFF"/>
                </a:solidFill>
                <a:latin typeface="Berlin Sans FB Demi" panose="020E0802020502020306" pitchFamily="34" charset="0"/>
                <a:cs typeface="Times New Roman" panose="02020603050405020304" pitchFamily="18" charset="0"/>
              </a:rPr>
            </a:br>
            <a:endParaRPr lang="en-US" sz="2400" dirty="0">
              <a:latin typeface="Berlin Sans FB Demi" panose="020E0802020502020306" pitchFamily="34" charset="0"/>
            </a:endParaRPr>
          </a:p>
        </p:txBody>
      </p:sp>
      <p:sp>
        <p:nvSpPr>
          <p:cNvPr id="3" name="TextBox 2"/>
          <p:cNvSpPr txBox="1"/>
          <p:nvPr/>
        </p:nvSpPr>
        <p:spPr>
          <a:xfrm>
            <a:off x="2195736" y="1484784"/>
            <a:ext cx="5040560" cy="3200876"/>
          </a:xfrm>
          <a:prstGeom prst="rect">
            <a:avLst/>
          </a:prstGeom>
          <a:noFill/>
        </p:spPr>
        <p:txBody>
          <a:bodyPr wrap="square" rtlCol="0">
            <a:spAutoFit/>
          </a:bodyPr>
          <a:lstStyle/>
          <a:p>
            <a:pPr marL="457200" indent="-228600">
              <a:lnSpc>
                <a:spcPct val="90000"/>
              </a:lnSpc>
              <a:spcAft>
                <a:spcPts val="600"/>
              </a:spcAft>
              <a:buFont typeface="Arial" panose="020B0604020202020204" pitchFamily="34" charset="0"/>
              <a:buChar char="•"/>
            </a:pPr>
            <a:r>
              <a:rPr lang="en-US" sz="2000" b="1" dirty="0" smtClean="0">
                <a:solidFill>
                  <a:schemeClr val="bg1"/>
                </a:solidFill>
                <a:latin typeface="Berlin Sans FB Demi" panose="020E0802020502020306" pitchFamily="34" charset="0"/>
                <a:cs typeface="Times New Roman" panose="02020603050405020304" pitchFamily="18" charset="0"/>
              </a:rPr>
              <a:t>ROP of Steel-flat-plate= </a:t>
            </a:r>
            <a:r>
              <a:rPr lang="en-US" dirty="0" smtClean="0">
                <a:solidFill>
                  <a:schemeClr val="bg1"/>
                </a:solidFill>
              </a:rPr>
              <a:t>313658.1176470</a:t>
            </a:r>
          </a:p>
          <a:p>
            <a:pPr marL="457200" indent="-228600">
              <a:lnSpc>
                <a:spcPct val="90000"/>
              </a:lnSpc>
              <a:spcAft>
                <a:spcPts val="600"/>
              </a:spcAft>
              <a:buFont typeface="Arial" panose="020B0604020202020204" pitchFamily="34" charset="0"/>
              <a:buChar char="•"/>
            </a:pP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2000" b="1" dirty="0" smtClean="0">
                <a:solidFill>
                  <a:schemeClr val="bg1"/>
                </a:solidFill>
                <a:latin typeface="Berlin Sans FB Demi" panose="020E0802020502020306" pitchFamily="34" charset="0"/>
                <a:cs typeface="Times New Roman" panose="02020603050405020304" pitchFamily="18" charset="0"/>
              </a:rPr>
              <a:t>ROP </a:t>
            </a:r>
            <a:r>
              <a:rPr lang="en-US" sz="2000" b="1" dirty="0">
                <a:solidFill>
                  <a:schemeClr val="bg1"/>
                </a:solidFill>
                <a:latin typeface="Berlin Sans FB Demi" panose="020E0802020502020306" pitchFamily="34" charset="0"/>
                <a:cs typeface="Times New Roman" panose="02020603050405020304" pitchFamily="18" charset="0"/>
              </a:rPr>
              <a:t>of </a:t>
            </a:r>
            <a:r>
              <a:rPr lang="en-US" sz="2000" b="1" dirty="0" smtClean="0">
                <a:solidFill>
                  <a:schemeClr val="bg1"/>
                </a:solidFill>
                <a:latin typeface="Berlin Sans FB Demi" panose="020E0802020502020306" pitchFamily="34" charset="0"/>
                <a:cs typeface="Times New Roman" panose="02020603050405020304" pitchFamily="18" charset="0"/>
              </a:rPr>
              <a:t>Rectangle boxes= </a:t>
            </a:r>
            <a:r>
              <a:rPr lang="en-US" dirty="0" smtClean="0">
                <a:solidFill>
                  <a:schemeClr val="bg1"/>
                </a:solidFill>
              </a:rPr>
              <a:t>99990.3913043</a:t>
            </a: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2000" b="1" dirty="0" smtClean="0">
                <a:solidFill>
                  <a:schemeClr val="bg1"/>
                </a:solidFill>
                <a:latin typeface="Berlin Sans FB Demi" panose="020E0802020502020306" pitchFamily="34" charset="0"/>
                <a:cs typeface="Times New Roman" panose="02020603050405020304" pitchFamily="18" charset="0"/>
              </a:rPr>
              <a:t>ROP </a:t>
            </a:r>
            <a:r>
              <a:rPr lang="en-US" sz="2000" b="1" dirty="0">
                <a:solidFill>
                  <a:schemeClr val="bg1"/>
                </a:solidFill>
                <a:latin typeface="Berlin Sans FB Demi" panose="020E0802020502020306" pitchFamily="34" charset="0"/>
                <a:cs typeface="Times New Roman" panose="02020603050405020304" pitchFamily="18" charset="0"/>
              </a:rPr>
              <a:t>of </a:t>
            </a:r>
            <a:r>
              <a:rPr lang="en-US" sz="2000" b="1" dirty="0" smtClean="0">
                <a:solidFill>
                  <a:schemeClr val="bg1"/>
                </a:solidFill>
                <a:latin typeface="Berlin Sans FB Demi" panose="020E0802020502020306" pitchFamily="34" charset="0"/>
                <a:cs typeface="Times New Roman" panose="02020603050405020304" pitchFamily="18" charset="0"/>
              </a:rPr>
              <a:t>Square boxes  </a:t>
            </a:r>
            <a:r>
              <a:rPr lang="en-US" sz="2000" b="1" dirty="0">
                <a:solidFill>
                  <a:schemeClr val="bg1"/>
                </a:solidFill>
                <a:latin typeface="Berlin Sans FB Demi" panose="020E0802020502020306" pitchFamily="34" charset="0"/>
                <a:cs typeface="Times New Roman" panose="02020603050405020304" pitchFamily="18" charset="0"/>
              </a:rPr>
              <a:t>= </a:t>
            </a:r>
            <a:r>
              <a:rPr lang="en-US" dirty="0" smtClean="0">
                <a:solidFill>
                  <a:schemeClr val="bg1"/>
                </a:solidFill>
              </a:rPr>
              <a:t>60445.161290</a:t>
            </a: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2000" b="1" dirty="0" smtClean="0">
                <a:solidFill>
                  <a:schemeClr val="bg1"/>
                </a:solidFill>
                <a:latin typeface="Berlin Sans FB Demi" panose="020E0802020502020306" pitchFamily="34" charset="0"/>
                <a:cs typeface="Times New Roman" panose="02020603050405020304" pitchFamily="18" charset="0"/>
              </a:rPr>
              <a:t>ROP </a:t>
            </a:r>
            <a:r>
              <a:rPr lang="en-US" sz="2000" b="1" dirty="0">
                <a:solidFill>
                  <a:schemeClr val="bg1"/>
                </a:solidFill>
                <a:latin typeface="Berlin Sans FB Demi" panose="020E0802020502020306" pitchFamily="34" charset="0"/>
                <a:cs typeface="Times New Roman" panose="02020603050405020304" pitchFamily="18" charset="0"/>
              </a:rPr>
              <a:t>of </a:t>
            </a:r>
            <a:r>
              <a:rPr lang="en-US" sz="2000" b="1" dirty="0" smtClean="0">
                <a:solidFill>
                  <a:schemeClr val="bg1"/>
                </a:solidFill>
                <a:latin typeface="Berlin Sans FB Demi" panose="020E0802020502020306" pitchFamily="34" charset="0"/>
                <a:cs typeface="Times New Roman" panose="02020603050405020304" pitchFamily="18" charset="0"/>
              </a:rPr>
              <a:t>Beams= </a:t>
            </a:r>
            <a:r>
              <a:rPr lang="en-US" dirty="0">
                <a:solidFill>
                  <a:schemeClr val="bg1"/>
                </a:solidFill>
              </a:rPr>
              <a:t>282164.17647058825</a:t>
            </a:r>
            <a:endParaRPr lang="en-US" sz="2000" dirty="0" smtClean="0">
              <a:solidFill>
                <a:schemeClr val="bg1"/>
              </a:solidFill>
              <a:latin typeface="Berlin Sans FB Demi" panose="020E0802020502020306" pitchFamily="34" charset="0"/>
            </a:endParaRPr>
          </a:p>
          <a:p>
            <a:pPr marL="457200" indent="-228600">
              <a:lnSpc>
                <a:spcPct val="90000"/>
              </a:lnSpc>
              <a:spcAft>
                <a:spcPts val="600"/>
              </a:spcAft>
              <a:buFont typeface="Arial" panose="020B0604020202020204" pitchFamily="34" charset="0"/>
              <a:buChar char="•"/>
            </a:pPr>
            <a:endParaRPr lang="en-US" sz="20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2000" b="1" dirty="0" smtClean="0">
                <a:solidFill>
                  <a:schemeClr val="bg1"/>
                </a:solidFill>
                <a:latin typeface="Berlin Sans FB Demi" panose="020E0802020502020306" pitchFamily="34" charset="0"/>
                <a:cs typeface="Times New Roman" panose="02020603050405020304" pitchFamily="18" charset="0"/>
              </a:rPr>
              <a:t>ROP </a:t>
            </a:r>
            <a:r>
              <a:rPr lang="en-US" sz="2000" b="1" dirty="0">
                <a:solidFill>
                  <a:schemeClr val="bg1"/>
                </a:solidFill>
                <a:latin typeface="Berlin Sans FB Demi" panose="020E0802020502020306" pitchFamily="34" charset="0"/>
                <a:cs typeface="Times New Roman" panose="02020603050405020304" pitchFamily="18" charset="0"/>
              </a:rPr>
              <a:t>of </a:t>
            </a:r>
            <a:r>
              <a:rPr lang="en-US" sz="2000" b="1" dirty="0" smtClean="0">
                <a:solidFill>
                  <a:schemeClr val="bg1"/>
                </a:solidFill>
                <a:latin typeface="Berlin Sans FB Demi" panose="020E0802020502020306" pitchFamily="34" charset="0"/>
                <a:cs typeface="Times New Roman" panose="02020603050405020304" pitchFamily="18" charset="0"/>
              </a:rPr>
              <a:t>PIPES </a:t>
            </a:r>
            <a:r>
              <a:rPr lang="en-US" sz="2000" b="1" dirty="0">
                <a:solidFill>
                  <a:schemeClr val="bg1"/>
                </a:solidFill>
                <a:latin typeface="Berlin Sans FB Demi" panose="020E0802020502020306" pitchFamily="34" charset="0"/>
                <a:cs typeface="Times New Roman" panose="02020603050405020304" pitchFamily="18" charset="0"/>
              </a:rPr>
              <a:t>= </a:t>
            </a:r>
            <a:r>
              <a:rPr lang="en-US" dirty="0">
                <a:solidFill>
                  <a:schemeClr val="bg1"/>
                </a:solidFill>
              </a:rPr>
              <a:t>128047.82352941175</a:t>
            </a:r>
            <a:endParaRPr lang="en-US" sz="2000" b="1" dirty="0">
              <a:solidFill>
                <a:schemeClr val="bg1"/>
              </a:solidFill>
              <a:latin typeface="Berlin Sans FB Demi" panose="020E0802020502020306" pitchFamily="34" charset="0"/>
              <a:cs typeface="Times New Roman" panose="02020603050405020304" pitchFamily="18" charset="0"/>
            </a:endParaRPr>
          </a:p>
        </p:txBody>
      </p:sp>
    </p:spTree>
    <p:extLst>
      <p:ext uri="{BB962C8B-B14F-4D97-AF65-F5344CB8AC3E}">
        <p14:creationId xmlns:p14="http://schemas.microsoft.com/office/powerpoint/2010/main" val="30722423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7999"/>
          </a:xfrm>
        </p:spPr>
      </p:pic>
      <p:sp>
        <p:nvSpPr>
          <p:cNvPr id="8" name="TextBox 7"/>
          <p:cNvSpPr txBox="1"/>
          <p:nvPr/>
        </p:nvSpPr>
        <p:spPr>
          <a:xfrm>
            <a:off x="64270" y="2780928"/>
            <a:ext cx="8767144" cy="1354217"/>
          </a:xfrm>
          <a:prstGeom prst="rect">
            <a:avLst/>
          </a:prstGeom>
          <a:noFill/>
        </p:spPr>
        <p:txBody>
          <a:bodyPr wrap="none" rtlCol="0">
            <a:spAutoFit/>
          </a:bodyPr>
          <a:lstStyle/>
          <a:p>
            <a:r>
              <a:rPr lang="en-US" sz="3200" b="1" dirty="0" smtClean="0">
                <a:solidFill>
                  <a:schemeClr val="bg1"/>
                </a:solidFill>
                <a:latin typeface="Berlin Sans FB Demi" panose="020E0802020502020306" pitchFamily="34" charset="0"/>
              </a:rPr>
              <a:t>Calculating PURCHASE  </a:t>
            </a:r>
            <a:r>
              <a:rPr lang="en-US" sz="3200" b="1" dirty="0">
                <a:solidFill>
                  <a:schemeClr val="bg1"/>
                </a:solidFill>
                <a:latin typeface="Berlin Sans FB Demi" panose="020E0802020502020306" pitchFamily="34" charset="0"/>
              </a:rPr>
              <a:t>EOQ </a:t>
            </a:r>
            <a:r>
              <a:rPr lang="en-US" sz="3200" b="1" dirty="0" smtClean="0">
                <a:solidFill>
                  <a:schemeClr val="bg1"/>
                </a:solidFill>
                <a:latin typeface="Berlin Sans FB Demi" panose="020E0802020502020306" pitchFamily="34" charset="0"/>
              </a:rPr>
              <a:t> and  </a:t>
            </a:r>
            <a:r>
              <a:rPr lang="en-US" sz="3200" b="1" dirty="0">
                <a:solidFill>
                  <a:schemeClr val="bg1"/>
                </a:solidFill>
                <a:latin typeface="Berlin Sans FB Demi" panose="020E0802020502020306" pitchFamily="34" charset="0"/>
              </a:rPr>
              <a:t>New-stock </a:t>
            </a:r>
            <a:endParaRPr lang="en-US" sz="3200" b="1" dirty="0" smtClean="0">
              <a:solidFill>
                <a:schemeClr val="bg1"/>
              </a:solidFill>
              <a:latin typeface="Berlin Sans FB Demi" panose="020E0802020502020306" pitchFamily="34" charset="0"/>
            </a:endParaRPr>
          </a:p>
          <a:p>
            <a:r>
              <a:rPr lang="en-US" sz="3200" b="1" dirty="0">
                <a:solidFill>
                  <a:schemeClr val="bg1"/>
                </a:solidFill>
                <a:latin typeface="Berlin Sans FB Demi" panose="020E0802020502020306" pitchFamily="34" charset="0"/>
              </a:rPr>
              <a:t>	 </a:t>
            </a:r>
            <a:r>
              <a:rPr lang="en-US" sz="3200" b="1" dirty="0" smtClean="0">
                <a:solidFill>
                  <a:schemeClr val="bg1"/>
                </a:solidFill>
                <a:latin typeface="Berlin Sans FB Demi" panose="020E0802020502020306" pitchFamily="34" charset="0"/>
              </a:rPr>
              <a:t>  New Holding cost and  order cost</a:t>
            </a:r>
            <a:endParaRPr lang="en-US" sz="3200" dirty="0">
              <a:solidFill>
                <a:schemeClr val="bg1"/>
              </a:solidFill>
              <a:latin typeface="Berlin Sans FB Demi" panose="020E0802020502020306" pitchFamily="34" charset="0"/>
            </a:endParaRPr>
          </a:p>
          <a:p>
            <a:endParaRPr lang="en-US" dirty="0"/>
          </a:p>
        </p:txBody>
      </p:sp>
    </p:spTree>
    <p:extLst>
      <p:ext uri="{BB962C8B-B14F-4D97-AF65-F5344CB8AC3E}">
        <p14:creationId xmlns:p14="http://schemas.microsoft.com/office/powerpoint/2010/main" val="13890526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44" y="2996952"/>
            <a:ext cx="9133656" cy="3744416"/>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3500000" scaled="1"/>
            <a:tileRect/>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10344" y="-167348"/>
            <a:ext cx="9242176" cy="1695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lumMod val="85000"/>
                    <a:lumOff val="15000"/>
                  </a:schemeClr>
                </a:solidFill>
                <a:latin typeface="Berlin Sans FB Demi" panose="020E0802020502020306" pitchFamily="34" charset="0"/>
              </a:rPr>
              <a:t>                           Calculating Purchase EOQ and New-stock </a:t>
            </a:r>
            <a:endParaRPr lang="en-US" sz="2000" dirty="0">
              <a:solidFill>
                <a:schemeClr val="tx1">
                  <a:lumMod val="85000"/>
                  <a:lumOff val="15000"/>
                </a:schemeClr>
              </a:solidFill>
              <a:latin typeface="Berlin Sans FB Demi" panose="020E0802020502020306" pitchFamily="34" charset="0"/>
            </a:endParaRPr>
          </a:p>
        </p:txBody>
      </p:sp>
      <p:sp>
        <p:nvSpPr>
          <p:cNvPr id="16" name="TextBox 15"/>
          <p:cNvSpPr txBox="1"/>
          <p:nvPr/>
        </p:nvSpPr>
        <p:spPr>
          <a:xfrm>
            <a:off x="395536" y="3356992"/>
            <a:ext cx="6840760" cy="2585323"/>
          </a:xfrm>
          <a:prstGeom prst="rect">
            <a:avLst/>
          </a:prstGeom>
          <a:noFill/>
        </p:spPr>
        <p:txBody>
          <a:bodyPr wrap="square" rtlCol="0">
            <a:spAutoFit/>
          </a:bodyPr>
          <a:lstStyle/>
          <a:p>
            <a:r>
              <a:rPr lang="en-US" dirty="0" smtClean="0">
                <a:solidFill>
                  <a:schemeClr val="accent6"/>
                </a:solidFill>
                <a:latin typeface="Arial Black" panose="020B0A04020102020204" pitchFamily="34" charset="0"/>
              </a:rPr>
              <a:t>Steel-flat-plate = 37.7</a:t>
            </a:r>
          </a:p>
          <a:p>
            <a:endParaRPr lang="en-US" dirty="0" smtClean="0">
              <a:solidFill>
                <a:schemeClr val="accent6"/>
              </a:solidFill>
              <a:latin typeface="Arial Black" panose="020B0A04020102020204" pitchFamily="34" charset="0"/>
            </a:endParaRPr>
          </a:p>
          <a:p>
            <a:r>
              <a:rPr lang="en-US" dirty="0">
                <a:solidFill>
                  <a:schemeClr val="accent6"/>
                </a:solidFill>
                <a:latin typeface="Arial Black" panose="020B0A04020102020204" pitchFamily="34" charset="0"/>
              </a:rPr>
              <a:t>RECTANGULAR BOXES =</a:t>
            </a:r>
            <a:r>
              <a:rPr lang="en-US" dirty="0" smtClean="0">
                <a:solidFill>
                  <a:schemeClr val="accent6"/>
                </a:solidFill>
                <a:latin typeface="Arial Black" panose="020B0A04020102020204" pitchFamily="34" charset="0"/>
              </a:rPr>
              <a:t>47.0142458529777</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SQUARE </a:t>
            </a:r>
            <a:r>
              <a:rPr lang="en-US" dirty="0">
                <a:solidFill>
                  <a:schemeClr val="accent6"/>
                </a:solidFill>
                <a:latin typeface="Arial Black" panose="020B0A04020102020204" pitchFamily="34" charset="0"/>
              </a:rPr>
              <a:t>BOXES = </a:t>
            </a:r>
            <a:r>
              <a:rPr lang="en-US" dirty="0" smtClean="0">
                <a:solidFill>
                  <a:schemeClr val="accent6"/>
                </a:solidFill>
                <a:latin typeface="Arial Black" panose="020B0A04020102020204" pitchFamily="34" charset="0"/>
              </a:rPr>
              <a:t>45.171621372307104</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BEAMS </a:t>
            </a:r>
            <a:r>
              <a:rPr lang="en-US" dirty="0">
                <a:solidFill>
                  <a:schemeClr val="accent6"/>
                </a:solidFill>
                <a:latin typeface="Arial Black" panose="020B0A04020102020204" pitchFamily="34" charset="0"/>
              </a:rPr>
              <a:t>= </a:t>
            </a:r>
            <a:r>
              <a:rPr lang="en-US" dirty="0" smtClean="0">
                <a:solidFill>
                  <a:schemeClr val="accent6"/>
                </a:solidFill>
                <a:latin typeface="Arial Black" panose="020B0A04020102020204" pitchFamily="34" charset="0"/>
              </a:rPr>
              <a:t>51.07848585763299</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PIPES </a:t>
            </a:r>
            <a:r>
              <a:rPr lang="en-US" dirty="0">
                <a:solidFill>
                  <a:schemeClr val="accent6"/>
                </a:solidFill>
                <a:latin typeface="Arial Black" panose="020B0A04020102020204" pitchFamily="34" charset="0"/>
              </a:rPr>
              <a:t>= </a:t>
            </a:r>
            <a:r>
              <a:rPr lang="en-US" dirty="0" smtClean="0">
                <a:solidFill>
                  <a:schemeClr val="accent6"/>
                </a:solidFill>
                <a:latin typeface="Arial Black" panose="020B0A04020102020204" pitchFamily="34" charset="0"/>
              </a:rPr>
              <a:t>47.0086657472</a:t>
            </a:r>
            <a:endParaRPr lang="en-US" dirty="0">
              <a:solidFill>
                <a:schemeClr val="accent6"/>
              </a:solidFill>
              <a:latin typeface="Arial Black" panose="020B0A0402010202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0" y="1653165"/>
            <a:ext cx="9181464" cy="5181138"/>
          </a:xfrm>
          <a:prstGeom prst="rect">
            <a:avLst/>
          </a:prstGeom>
        </p:spPr>
      </p:pic>
      <p:sp>
        <p:nvSpPr>
          <p:cNvPr id="2" name="Rectangle 1"/>
          <p:cNvSpPr/>
          <p:nvPr/>
        </p:nvSpPr>
        <p:spPr>
          <a:xfrm>
            <a:off x="10344" y="1473145"/>
            <a:ext cx="2182865"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610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44" y="2996952"/>
            <a:ext cx="9133656" cy="3744416"/>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3500000" scaled="1"/>
            <a:tileRect/>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5172" y="0"/>
            <a:ext cx="9144000" cy="15567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lumMod val="85000"/>
                    <a:lumOff val="15000"/>
                  </a:schemeClr>
                </a:solidFill>
                <a:latin typeface="Berlin Sans FB Demi" panose="020E0802020502020306" pitchFamily="34" charset="0"/>
              </a:rPr>
              <a:t>                                   </a:t>
            </a:r>
            <a:r>
              <a:rPr lang="en-US" sz="2800" b="1" dirty="0" smtClean="0">
                <a:solidFill>
                  <a:schemeClr val="tx1">
                    <a:lumMod val="85000"/>
                    <a:lumOff val="15000"/>
                  </a:schemeClr>
                </a:solidFill>
                <a:latin typeface="Berlin Sans FB Demi" panose="020E0802020502020306" pitchFamily="34" charset="0"/>
              </a:rPr>
              <a:t>Calculating New Holding cost</a:t>
            </a:r>
            <a:endParaRPr lang="en-US" sz="2800" dirty="0">
              <a:solidFill>
                <a:schemeClr val="tx1">
                  <a:lumMod val="85000"/>
                  <a:lumOff val="15000"/>
                </a:schemeClr>
              </a:solidFill>
              <a:latin typeface="Berlin Sans FB Demi" panose="020E0802020502020306" pitchFamily="34" charset="0"/>
            </a:endParaRPr>
          </a:p>
        </p:txBody>
      </p:sp>
      <p:sp>
        <p:nvSpPr>
          <p:cNvPr id="16" name="TextBox 15"/>
          <p:cNvSpPr txBox="1"/>
          <p:nvPr/>
        </p:nvSpPr>
        <p:spPr>
          <a:xfrm>
            <a:off x="395536" y="3356992"/>
            <a:ext cx="6840760" cy="2585323"/>
          </a:xfrm>
          <a:prstGeom prst="rect">
            <a:avLst/>
          </a:prstGeom>
          <a:noFill/>
        </p:spPr>
        <p:txBody>
          <a:bodyPr wrap="square" rtlCol="0">
            <a:spAutoFit/>
          </a:bodyPr>
          <a:lstStyle/>
          <a:p>
            <a:r>
              <a:rPr lang="en-US" dirty="0" smtClean="0">
                <a:solidFill>
                  <a:schemeClr val="accent6"/>
                </a:solidFill>
                <a:latin typeface="Arial Black" panose="020B0A04020102020204" pitchFamily="34" charset="0"/>
              </a:rPr>
              <a:t>Steel-flat-plate = 37.7</a:t>
            </a:r>
          </a:p>
          <a:p>
            <a:endParaRPr lang="en-US" dirty="0" smtClean="0">
              <a:solidFill>
                <a:schemeClr val="accent6"/>
              </a:solidFill>
              <a:latin typeface="Arial Black" panose="020B0A04020102020204" pitchFamily="34" charset="0"/>
            </a:endParaRPr>
          </a:p>
          <a:p>
            <a:r>
              <a:rPr lang="en-US" dirty="0">
                <a:solidFill>
                  <a:schemeClr val="accent6"/>
                </a:solidFill>
                <a:latin typeface="Arial Black" panose="020B0A04020102020204" pitchFamily="34" charset="0"/>
              </a:rPr>
              <a:t>RECTANGULAR BOXES =</a:t>
            </a:r>
            <a:r>
              <a:rPr lang="en-US" dirty="0" smtClean="0">
                <a:solidFill>
                  <a:schemeClr val="accent6"/>
                </a:solidFill>
                <a:latin typeface="Arial Black" panose="020B0A04020102020204" pitchFamily="34" charset="0"/>
              </a:rPr>
              <a:t>47.0142458529777</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SQUARE </a:t>
            </a:r>
            <a:r>
              <a:rPr lang="en-US" dirty="0">
                <a:solidFill>
                  <a:schemeClr val="accent6"/>
                </a:solidFill>
                <a:latin typeface="Arial Black" panose="020B0A04020102020204" pitchFamily="34" charset="0"/>
              </a:rPr>
              <a:t>BOXES = </a:t>
            </a:r>
            <a:r>
              <a:rPr lang="en-US" dirty="0" smtClean="0">
                <a:solidFill>
                  <a:schemeClr val="accent6"/>
                </a:solidFill>
                <a:latin typeface="Arial Black" panose="020B0A04020102020204" pitchFamily="34" charset="0"/>
              </a:rPr>
              <a:t>45.171621372307104</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BEAMS </a:t>
            </a:r>
            <a:r>
              <a:rPr lang="en-US" dirty="0">
                <a:solidFill>
                  <a:schemeClr val="accent6"/>
                </a:solidFill>
                <a:latin typeface="Arial Black" panose="020B0A04020102020204" pitchFamily="34" charset="0"/>
              </a:rPr>
              <a:t>= </a:t>
            </a:r>
            <a:r>
              <a:rPr lang="en-US" dirty="0" smtClean="0">
                <a:solidFill>
                  <a:schemeClr val="accent6"/>
                </a:solidFill>
                <a:latin typeface="Arial Black" panose="020B0A04020102020204" pitchFamily="34" charset="0"/>
              </a:rPr>
              <a:t>51.07848585763299</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PIPES </a:t>
            </a:r>
            <a:r>
              <a:rPr lang="en-US" dirty="0">
                <a:solidFill>
                  <a:schemeClr val="accent6"/>
                </a:solidFill>
                <a:latin typeface="Arial Black" panose="020B0A04020102020204" pitchFamily="34" charset="0"/>
              </a:rPr>
              <a:t>= </a:t>
            </a:r>
            <a:r>
              <a:rPr lang="en-US" dirty="0" smtClean="0">
                <a:solidFill>
                  <a:schemeClr val="accent6"/>
                </a:solidFill>
                <a:latin typeface="Arial Black" panose="020B0A04020102020204" pitchFamily="34" charset="0"/>
              </a:rPr>
              <a:t>47.0086657472</a:t>
            </a:r>
            <a:endParaRPr lang="en-US" dirty="0">
              <a:solidFill>
                <a:schemeClr val="accent6"/>
              </a:solidFill>
              <a:latin typeface="Arial Black" panose="020B0A04020102020204" pitchFamily="34" charset="0"/>
            </a:endParaRP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67344" y="2420888"/>
            <a:ext cx="9289032" cy="4601223"/>
          </a:xfrm>
          <a:prstGeom prst="rect">
            <a:avLst/>
          </a:prstGeom>
        </p:spPr>
      </p:pic>
    </p:spTree>
    <p:extLst>
      <p:ext uri="{BB962C8B-B14F-4D97-AF65-F5344CB8AC3E}">
        <p14:creationId xmlns:p14="http://schemas.microsoft.com/office/powerpoint/2010/main" val="37407009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512" y="2852936"/>
            <a:ext cx="9206124" cy="3744416"/>
          </a:xfrm>
          <a:prstGeom prst="rect">
            <a:avLst/>
          </a:prstGeom>
          <a:solidFill>
            <a:srgbClr val="0B191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3218" y="0"/>
            <a:ext cx="9144000" cy="1268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Berlin Sans FB Demi" panose="020E0802020502020306" pitchFamily="34" charset="0"/>
              </a:rPr>
              <a:t>Calculate shortage cost per unit for each </a:t>
            </a:r>
            <a:r>
              <a:rPr lang="en-US" sz="2000" b="1" dirty="0" smtClean="0">
                <a:solidFill>
                  <a:schemeClr val="tx1"/>
                </a:solidFill>
                <a:latin typeface="Berlin Sans FB Demi" panose="020E0802020502020306" pitchFamily="34" charset="0"/>
              </a:rPr>
              <a:t>type </a:t>
            </a:r>
            <a:endParaRPr lang="en-US" sz="2000" b="1" dirty="0">
              <a:solidFill>
                <a:schemeClr val="tx1"/>
              </a:solidFill>
              <a:latin typeface="Berlin Sans FB Demi" panose="020E0802020502020306" pitchFamily="34" charset="0"/>
            </a:endParaRPr>
          </a:p>
        </p:txBody>
      </p:sp>
      <p:sp>
        <p:nvSpPr>
          <p:cNvPr id="16" name="TextBox 15"/>
          <p:cNvSpPr txBox="1"/>
          <p:nvPr/>
        </p:nvSpPr>
        <p:spPr>
          <a:xfrm>
            <a:off x="395536" y="3356992"/>
            <a:ext cx="6840760" cy="2585323"/>
          </a:xfrm>
          <a:prstGeom prst="rect">
            <a:avLst/>
          </a:prstGeom>
          <a:noFill/>
        </p:spPr>
        <p:txBody>
          <a:bodyPr wrap="square" rtlCol="0">
            <a:spAutoFit/>
          </a:bodyPr>
          <a:lstStyle/>
          <a:p>
            <a:r>
              <a:rPr lang="en-US" dirty="0" smtClean="0">
                <a:solidFill>
                  <a:schemeClr val="accent6"/>
                </a:solidFill>
                <a:latin typeface="Arial Black" panose="020B0A04020102020204" pitchFamily="34" charset="0"/>
              </a:rPr>
              <a:t>Steel-flat-plate = 2.6</a:t>
            </a:r>
          </a:p>
          <a:p>
            <a:endParaRPr lang="en-US" dirty="0" smtClean="0">
              <a:solidFill>
                <a:schemeClr val="accent6"/>
              </a:solidFill>
              <a:latin typeface="Arial Black" panose="020B0A04020102020204" pitchFamily="34" charset="0"/>
            </a:endParaRPr>
          </a:p>
          <a:p>
            <a:r>
              <a:rPr lang="en-US" dirty="0">
                <a:solidFill>
                  <a:schemeClr val="accent6"/>
                </a:solidFill>
                <a:latin typeface="Arial Black" panose="020B0A04020102020204" pitchFamily="34" charset="0"/>
              </a:rPr>
              <a:t>RECTANGULAR BOXES </a:t>
            </a:r>
            <a:r>
              <a:rPr lang="en-US" dirty="0" smtClean="0">
                <a:solidFill>
                  <a:schemeClr val="accent6"/>
                </a:solidFill>
                <a:latin typeface="Arial Black" panose="020B0A04020102020204" pitchFamily="34" charset="0"/>
              </a:rPr>
              <a:t>=2.215</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SQUARE </a:t>
            </a:r>
            <a:r>
              <a:rPr lang="en-US" dirty="0">
                <a:solidFill>
                  <a:schemeClr val="accent6"/>
                </a:solidFill>
                <a:latin typeface="Arial Black" panose="020B0A04020102020204" pitchFamily="34" charset="0"/>
              </a:rPr>
              <a:t>BOXES = </a:t>
            </a:r>
            <a:r>
              <a:rPr lang="en-US" dirty="0" smtClean="0">
                <a:solidFill>
                  <a:schemeClr val="accent6"/>
                </a:solidFill>
                <a:latin typeface="Arial Black" panose="020B0A04020102020204" pitchFamily="34" charset="0"/>
              </a:rPr>
              <a:t>2.33</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BEAMS =1.67</a:t>
            </a:r>
          </a:p>
          <a:p>
            <a:endParaRPr lang="en-US" dirty="0" smtClean="0">
              <a:solidFill>
                <a:schemeClr val="accent6"/>
              </a:solidFill>
              <a:latin typeface="Arial Black" panose="020B0A04020102020204" pitchFamily="34" charset="0"/>
            </a:endParaRPr>
          </a:p>
          <a:p>
            <a:r>
              <a:rPr lang="en-US" dirty="0" smtClean="0">
                <a:solidFill>
                  <a:schemeClr val="accent6"/>
                </a:solidFill>
                <a:latin typeface="Arial Black" panose="020B0A04020102020204" pitchFamily="34" charset="0"/>
              </a:rPr>
              <a:t>PIPES =2.53</a:t>
            </a:r>
            <a:endParaRPr lang="en-US" dirty="0">
              <a:solidFill>
                <a:schemeClr val="accent6"/>
              </a:solidFill>
              <a:latin typeface="Arial Black" panose="020B0A04020102020204" pitchFamily="34" charset="0"/>
            </a:endParaRPr>
          </a:p>
        </p:txBody>
      </p:sp>
      <p:pic>
        <p:nvPicPr>
          <p:cNvPr id="9" name="Picture 8"/>
          <p:cNvPicPr/>
          <p:nvPr/>
        </p:nvPicPr>
        <p:blipFill>
          <a:blip r:embed="rId2"/>
          <a:stretch>
            <a:fillRect/>
          </a:stretch>
        </p:blipFill>
        <p:spPr>
          <a:xfrm>
            <a:off x="96604" y="1628800"/>
            <a:ext cx="9073008" cy="1224136"/>
          </a:xfrm>
          <a:prstGeom prst="rect">
            <a:avLst/>
          </a:prstGeom>
        </p:spPr>
      </p:pic>
    </p:spTree>
    <p:extLst>
      <p:ext uri="{BB962C8B-B14F-4D97-AF65-F5344CB8AC3E}">
        <p14:creationId xmlns:p14="http://schemas.microsoft.com/office/powerpoint/2010/main" val="1648604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861" y="1124744"/>
            <a:ext cx="9227495" cy="3744416"/>
          </a:xfrm>
          <a:prstGeom prst="rect">
            <a:avLst/>
          </a:prstGeom>
          <a:solidFill>
            <a:schemeClr val="tx1">
              <a:lumMod val="95000"/>
              <a:lumOff val="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68557" y="0"/>
            <a:ext cx="9249067" cy="15567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lumMod val="85000"/>
                    <a:lumOff val="15000"/>
                  </a:schemeClr>
                </a:solidFill>
                <a:latin typeface="Berlin Sans FB Demi" panose="020E0802020502020306" pitchFamily="34" charset="0"/>
              </a:rPr>
              <a:t>                                     </a:t>
            </a:r>
            <a:r>
              <a:rPr lang="en-US" sz="2800" b="1" dirty="0" smtClean="0">
                <a:solidFill>
                  <a:schemeClr val="tx1">
                    <a:lumMod val="85000"/>
                    <a:lumOff val="15000"/>
                  </a:schemeClr>
                </a:solidFill>
                <a:latin typeface="Berlin Sans FB Demi" panose="020E0802020502020306" pitchFamily="34" charset="0"/>
              </a:rPr>
              <a:t>Calculating New ordering cost</a:t>
            </a:r>
            <a:endParaRPr lang="en-US" sz="2800" dirty="0">
              <a:solidFill>
                <a:schemeClr val="tx1">
                  <a:lumMod val="85000"/>
                  <a:lumOff val="15000"/>
                </a:schemeClr>
              </a:solidFill>
              <a:latin typeface="Berlin Sans FB Demi" panose="020E0802020502020306"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9" y="4653136"/>
            <a:ext cx="9306393" cy="2204864"/>
          </a:xfrm>
          <a:prstGeom prst="rect">
            <a:avLst/>
          </a:prstGeom>
        </p:spPr>
      </p:pic>
    </p:spTree>
    <p:extLst>
      <p:ext uri="{BB962C8B-B14F-4D97-AF65-F5344CB8AC3E}">
        <p14:creationId xmlns:p14="http://schemas.microsoft.com/office/powerpoint/2010/main" val="176060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44" y="0"/>
            <a:ext cx="9189344" cy="6813376"/>
          </a:xfrm>
        </p:spPr>
      </p:pic>
    </p:spTree>
    <p:extLst>
      <p:ext uri="{BB962C8B-B14F-4D97-AF65-F5344CB8AC3E}">
        <p14:creationId xmlns:p14="http://schemas.microsoft.com/office/powerpoint/2010/main" val="30239891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5006" y="764704"/>
            <a:ext cx="8964488" cy="861774"/>
          </a:xfrm>
          <a:prstGeom prst="rect">
            <a:avLst/>
          </a:prstGeom>
          <a:noFill/>
        </p:spPr>
        <p:txBody>
          <a:bodyPr wrap="square" rtlCol="0">
            <a:spAutoFit/>
          </a:bodyPr>
          <a:lstStyle/>
          <a:p>
            <a:r>
              <a:rPr lang="en-US" sz="3200" b="1" dirty="0" smtClean="0">
                <a:solidFill>
                  <a:schemeClr val="bg1"/>
                </a:solidFill>
                <a:latin typeface="Berlin Sans FB Demi" panose="020E0802020502020306" pitchFamily="34" charset="0"/>
                <a:ea typeface="Calibri" panose="020F0502020204030204" pitchFamily="34" charset="0"/>
                <a:cs typeface="Arial" panose="020B0604020202020204" pitchFamily="34" charset="0"/>
              </a:rPr>
              <a:t>CALCULATING </a:t>
            </a:r>
            <a:r>
              <a:rPr lang="en-US" sz="3200" b="1" dirty="0">
                <a:solidFill>
                  <a:schemeClr val="bg1"/>
                </a:solidFill>
                <a:latin typeface="Berlin Sans FB Demi" panose="020E0802020502020306" pitchFamily="34" charset="0"/>
                <a:ea typeface="Calibri" panose="020F0502020204030204" pitchFamily="34" charset="0"/>
                <a:cs typeface="Arial" panose="020B0604020202020204" pitchFamily="34" charset="0"/>
              </a:rPr>
              <a:t>Total Cost Before and After EOQ</a:t>
            </a:r>
            <a:endParaRPr lang="en-US" sz="3200" dirty="0">
              <a:solidFill>
                <a:schemeClr val="bg1"/>
              </a:solidFill>
              <a:latin typeface="Berlin Sans FB Demi" panose="020E0802020502020306" pitchFamily="34" charset="0"/>
              <a:ea typeface="Calibri" panose="020F0502020204030204" pitchFamily="34" charset="0"/>
              <a:cs typeface="Arial" panose="020B0604020202020204" pitchFamily="34" charset="0"/>
            </a:endParaRPr>
          </a:p>
          <a:p>
            <a:endParaRPr lang="en-US" dirty="0"/>
          </a:p>
        </p:txBody>
      </p:sp>
      <p:sp>
        <p:nvSpPr>
          <p:cNvPr id="7" name="TextBox 6"/>
          <p:cNvSpPr txBox="1"/>
          <p:nvPr/>
        </p:nvSpPr>
        <p:spPr>
          <a:xfrm>
            <a:off x="53752" y="2996952"/>
            <a:ext cx="9036496" cy="1631216"/>
          </a:xfrm>
          <a:prstGeom prst="rect">
            <a:avLst/>
          </a:prstGeom>
          <a:noFill/>
        </p:spPr>
        <p:txBody>
          <a:bodyPr wrap="square" rtlCol="0">
            <a:spAutoFit/>
          </a:bodyPr>
          <a:lstStyle/>
          <a:p>
            <a:r>
              <a:rPr lang="en-US" sz="2000" dirty="0" smtClean="0">
                <a:solidFill>
                  <a:schemeClr val="bg1"/>
                </a:solidFill>
                <a:latin typeface="Arial Black" panose="020B0A04020102020204" pitchFamily="34" charset="0"/>
              </a:rPr>
              <a:t>Total-cost-before-EOQ=sum of holding cost + sum of order cost</a:t>
            </a:r>
          </a:p>
          <a:p>
            <a:endParaRPr lang="en-US" sz="2000" dirty="0">
              <a:solidFill>
                <a:schemeClr val="bg1"/>
              </a:solidFill>
              <a:latin typeface="Arial Black" panose="020B0A04020102020204" pitchFamily="34" charset="0"/>
            </a:endParaRPr>
          </a:p>
          <a:p>
            <a:endParaRPr lang="en-US" sz="2000" dirty="0" smtClean="0">
              <a:solidFill>
                <a:schemeClr val="bg1"/>
              </a:solidFill>
              <a:latin typeface="Arial Black" panose="020B0A04020102020204" pitchFamily="34" charset="0"/>
            </a:endParaRPr>
          </a:p>
          <a:p>
            <a:r>
              <a:rPr lang="en-US" sz="2000" dirty="0" smtClean="0">
                <a:solidFill>
                  <a:schemeClr val="bg1"/>
                </a:solidFill>
                <a:latin typeface="Arial Black" panose="020B0A04020102020204" pitchFamily="34" charset="0"/>
              </a:rPr>
              <a:t>Total-cost-after-EOQ = sum </a:t>
            </a:r>
            <a:r>
              <a:rPr lang="en-US" sz="2000" dirty="0">
                <a:solidFill>
                  <a:schemeClr val="bg1"/>
                </a:solidFill>
                <a:latin typeface="Arial Black" panose="020B0A04020102020204" pitchFamily="34" charset="0"/>
              </a:rPr>
              <a:t>of holding cost + sum of order cost </a:t>
            </a:r>
            <a:endParaRPr lang="en-US" sz="2000" dirty="0">
              <a:latin typeface="Arial Black" panose="020B0A04020102020204" pitchFamily="34" charset="0"/>
            </a:endParaRPr>
          </a:p>
          <a:p>
            <a:r>
              <a:rPr lang="en-US" sz="2000" dirty="0" smtClean="0">
                <a:solidFill>
                  <a:schemeClr val="bg1"/>
                </a:solidFill>
                <a:latin typeface="Arial Black" panose="020B0A04020102020204" pitchFamily="34" charset="0"/>
              </a:rPr>
              <a:t> </a:t>
            </a:r>
            <a:endParaRPr lang="en-US" sz="2000" dirty="0">
              <a:latin typeface="Arial Black" panose="020B0A04020102020204" pitchFamily="34" charset="0"/>
            </a:endParaRPr>
          </a:p>
        </p:txBody>
      </p:sp>
    </p:spTree>
    <p:extLst>
      <p:ext uri="{BB962C8B-B14F-4D97-AF65-F5344CB8AC3E}">
        <p14:creationId xmlns:p14="http://schemas.microsoft.com/office/powerpoint/2010/main" val="3166236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467544" y="822482"/>
            <a:ext cx="8496944" cy="4823908"/>
          </a:xfrm>
        </p:spPr>
        <p:txBody>
          <a:bodyPr/>
          <a:lstStyle/>
          <a:p>
            <a:endParaRPr lang="en-US" dirty="0"/>
          </a:p>
          <a:p>
            <a:r>
              <a:rPr lang="en-US" b="1" dirty="0">
                <a:solidFill>
                  <a:srgbClr val="D5713C"/>
                </a:solidFill>
                <a:latin typeface="Arial Black" panose="020B0A04020102020204" pitchFamily="34" charset="0"/>
              </a:rPr>
              <a:t>Inventory model :</a:t>
            </a:r>
            <a:endParaRPr lang="en-US" altLang="en-US" dirty="0">
              <a:solidFill>
                <a:srgbClr val="D5713C"/>
              </a:solidFill>
            </a:endParaRPr>
          </a:p>
          <a:p>
            <a:r>
              <a:rPr lang="en-US" altLang="en-US" dirty="0"/>
              <a:t>       mathematical model assists businesses in determining the ideal inventory level for their production  process, managing order frequency, deciding on storage quantities, and tracking the supply       flow. It aims to ensure uninterrupted service and timely delivery to customers while minimizing      delays and inventory costs</a:t>
            </a:r>
          </a:p>
          <a:p>
            <a:r>
              <a:rPr lang="en-US" altLang="ko-KR" dirty="0"/>
              <a:t>        with your own text</a:t>
            </a:r>
          </a:p>
          <a:p>
            <a:endParaRPr lang="en-US" altLang="ko-KR" dirty="0"/>
          </a:p>
          <a:p>
            <a:r>
              <a:rPr lang="en-US" altLang="ko-KR" dirty="0"/>
              <a:t> 	</a:t>
            </a:r>
            <a:endParaRPr lang="ko-KR" altLang="en-US" dirty="0"/>
          </a:p>
        </p:txBody>
      </p:sp>
      <p:sp>
        <p:nvSpPr>
          <p:cNvPr id="2" name="제목 1"/>
          <p:cNvSpPr>
            <a:spLocks noGrp="1"/>
          </p:cNvSpPr>
          <p:nvPr>
            <p:ph type="title"/>
          </p:nvPr>
        </p:nvSpPr>
        <p:spPr/>
        <p:txBody>
          <a:bodyPr/>
          <a:lstStyle/>
          <a:p>
            <a:r>
              <a:rPr lang="en-US" altLang="ko-KR" dirty="0"/>
              <a:t>Add some text to the title slide</a:t>
            </a:r>
            <a:endParaRPr lang="ko-KR" alt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96752" y="-27384"/>
            <a:ext cx="13825536" cy="6889453"/>
          </a:xfrm>
          <a:prstGeom prst="rect">
            <a:avLst/>
          </a:prstGeom>
          <a:effectLst>
            <a:outerShdw blurRad="50800" dist="38100" dir="2700000" algn="tl" rotWithShape="0">
              <a:prstClr val="black">
                <a:alpha val="40000"/>
              </a:prstClr>
            </a:outerShdw>
          </a:effectLst>
        </p:spPr>
      </p:pic>
      <p:sp>
        <p:nvSpPr>
          <p:cNvPr id="4" name="Rectangle 3"/>
          <p:cNvSpPr/>
          <p:nvPr/>
        </p:nvSpPr>
        <p:spPr>
          <a:xfrm>
            <a:off x="359532" y="1178541"/>
            <a:ext cx="8712968" cy="4216539"/>
          </a:xfrm>
          <a:prstGeom prst="rect">
            <a:avLst/>
          </a:prstGeom>
        </p:spPr>
        <p:txBody>
          <a:bodyPr wrap="square">
            <a:spAutoFit/>
          </a:bodyPr>
          <a:lstStyle/>
          <a:p>
            <a:r>
              <a:rPr lang="en-US" sz="3200" b="1" dirty="0">
                <a:solidFill>
                  <a:schemeClr val="bg1"/>
                </a:solidFill>
                <a:latin typeface="+mj-lt"/>
              </a:rPr>
              <a:t>Inventory model :</a:t>
            </a:r>
          </a:p>
          <a:p>
            <a:endParaRPr lang="en-US" altLang="en-US" sz="3200" dirty="0">
              <a:solidFill>
                <a:schemeClr val="bg1"/>
              </a:solidFill>
              <a:latin typeface="+mj-lt"/>
            </a:endParaRPr>
          </a:p>
          <a:p>
            <a:r>
              <a:rPr lang="en-US" altLang="en-US" dirty="0">
                <a:solidFill>
                  <a:schemeClr val="bg1"/>
                </a:solidFill>
                <a:latin typeface="+mj-lt"/>
              </a:rPr>
              <a:t> </a:t>
            </a:r>
            <a:r>
              <a:rPr lang="en-US" altLang="en-US" sz="2400" dirty="0">
                <a:solidFill>
                  <a:schemeClr val="bg1"/>
                </a:solidFill>
                <a:latin typeface="+mj-lt"/>
              </a:rPr>
              <a:t>mathematical model assists businesses in determining the ideal </a:t>
            </a:r>
          </a:p>
          <a:p>
            <a:r>
              <a:rPr lang="en-US" altLang="en-US" sz="2400" dirty="0">
                <a:solidFill>
                  <a:schemeClr val="bg1"/>
                </a:solidFill>
                <a:latin typeface="+mj-lt"/>
              </a:rPr>
              <a:t>inventory level for their production process, managing order </a:t>
            </a:r>
          </a:p>
          <a:p>
            <a:r>
              <a:rPr lang="en-US" altLang="en-US" sz="2400" dirty="0">
                <a:solidFill>
                  <a:schemeClr val="bg1"/>
                </a:solidFill>
                <a:latin typeface="+mj-lt"/>
              </a:rPr>
              <a:t>frequency deciding on storage quantities and tracking the supply </a:t>
            </a:r>
          </a:p>
          <a:p>
            <a:r>
              <a:rPr lang="en-US" altLang="en-US" sz="2400" dirty="0">
                <a:solidFill>
                  <a:schemeClr val="bg1"/>
                </a:solidFill>
                <a:latin typeface="+mj-lt"/>
              </a:rPr>
              <a:t>flow</a:t>
            </a:r>
            <a:r>
              <a:rPr lang="en-US" altLang="en-US" sz="2000" dirty="0">
                <a:solidFill>
                  <a:schemeClr val="bg1"/>
                </a:solidFill>
                <a:latin typeface="+mj-lt"/>
              </a:rPr>
              <a:t>.</a:t>
            </a:r>
          </a:p>
          <a:p>
            <a:endParaRPr lang="en-US" altLang="en-US" dirty="0">
              <a:solidFill>
                <a:schemeClr val="bg1"/>
              </a:solidFill>
              <a:latin typeface="+mj-lt"/>
            </a:endParaRPr>
          </a:p>
          <a:p>
            <a:endParaRPr lang="en-US" altLang="en-US" dirty="0">
              <a:solidFill>
                <a:schemeClr val="bg1"/>
              </a:solidFill>
              <a:latin typeface="+mj-lt"/>
            </a:endParaRPr>
          </a:p>
          <a:p>
            <a:r>
              <a:rPr lang="en-US" altLang="en-US" sz="2400" dirty="0">
                <a:solidFill>
                  <a:schemeClr val="bg1"/>
                </a:solidFill>
                <a:latin typeface="+mj-lt"/>
              </a:rPr>
              <a:t>It aims to ensure uninterrupted service and timely delivery to </a:t>
            </a:r>
          </a:p>
          <a:p>
            <a:r>
              <a:rPr lang="en-US" altLang="en-US" sz="2400" dirty="0">
                <a:solidFill>
                  <a:schemeClr val="bg1"/>
                </a:solidFill>
                <a:latin typeface="+mj-lt"/>
              </a:rPr>
              <a:t>customers while minimizing  delays and inventory costs </a:t>
            </a:r>
            <a:r>
              <a:rPr lang="en-US" altLang="ko-KR" sz="2400" dirty="0">
                <a:solidFill>
                  <a:schemeClr val="bg1"/>
                </a:solidFill>
                <a:latin typeface="+mj-lt"/>
              </a:rPr>
              <a:t>with your own text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44" y="2996952"/>
            <a:ext cx="9133656" cy="3744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0" y="0"/>
            <a:ext cx="9144000" cy="1268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Berlin Sans FB Demi" panose="020E0802020502020306" pitchFamily="34" charset="0"/>
              </a:rPr>
              <a:t>We calculated total cost before EOQ for every type</a:t>
            </a:r>
            <a:endParaRPr lang="en-US" dirty="0">
              <a:solidFill>
                <a:schemeClr val="tx1"/>
              </a:solidFill>
              <a:latin typeface="Berlin Sans FB Demi" panose="020E0802020502020306" pitchFamily="34" charset="0"/>
            </a:endParaRPr>
          </a:p>
        </p:txBody>
      </p:sp>
      <p:sp>
        <p:nvSpPr>
          <p:cNvPr id="16" name="TextBox 15"/>
          <p:cNvSpPr txBox="1"/>
          <p:nvPr/>
        </p:nvSpPr>
        <p:spPr>
          <a:xfrm>
            <a:off x="395536" y="3356992"/>
            <a:ext cx="6840760" cy="2862322"/>
          </a:xfrm>
          <a:prstGeom prst="rect">
            <a:avLst/>
          </a:prstGeom>
          <a:noFill/>
        </p:spPr>
        <p:txBody>
          <a:bodyPr wrap="square" rtlCol="0">
            <a:spAutoFit/>
          </a:bodyPr>
          <a:lstStyle/>
          <a:p>
            <a:r>
              <a:rPr lang="en-US" sz="2000" dirty="0" smtClean="0">
                <a:solidFill>
                  <a:schemeClr val="accent6"/>
                </a:solidFill>
                <a:latin typeface="Berlin Sans FB Demi" panose="020E0802020502020306" pitchFamily="34" charset="0"/>
              </a:rPr>
              <a:t>Steel-flat-plate = 26840189</a:t>
            </a:r>
          </a:p>
          <a:p>
            <a:endParaRPr lang="en-US" sz="2000" dirty="0" smtClean="0">
              <a:solidFill>
                <a:schemeClr val="accent6"/>
              </a:solidFill>
              <a:latin typeface="Berlin Sans FB Demi" panose="020E0802020502020306" pitchFamily="34" charset="0"/>
            </a:endParaRPr>
          </a:p>
          <a:p>
            <a:r>
              <a:rPr lang="en-US" sz="2000" dirty="0">
                <a:solidFill>
                  <a:schemeClr val="accent6"/>
                </a:solidFill>
                <a:latin typeface="Berlin Sans FB Demi" panose="020E0802020502020306" pitchFamily="34" charset="0"/>
              </a:rPr>
              <a:t>RECTANGULAR BOXES </a:t>
            </a:r>
            <a:r>
              <a:rPr lang="en-US" sz="2000" dirty="0" smtClean="0">
                <a:solidFill>
                  <a:schemeClr val="accent6"/>
                </a:solidFill>
                <a:latin typeface="Berlin Sans FB Demi" panose="020E0802020502020306" pitchFamily="34" charset="0"/>
              </a:rPr>
              <a:t>=</a:t>
            </a:r>
            <a:r>
              <a:rPr lang="en-US" sz="2000" dirty="0">
                <a:solidFill>
                  <a:schemeClr val="accent6"/>
                </a:solidFill>
                <a:latin typeface="Berlin Sans FB Demi" panose="020E0802020502020306" pitchFamily="34" charset="0"/>
              </a:rPr>
              <a:t>10231224</a:t>
            </a:r>
            <a:endParaRPr lang="en-US" sz="2000" dirty="0" smtClean="0">
              <a:solidFill>
                <a:schemeClr val="accent6"/>
              </a:solidFill>
              <a:latin typeface="Berlin Sans FB Demi" panose="020E0802020502020306" pitchFamily="34" charset="0"/>
            </a:endParaRPr>
          </a:p>
          <a:p>
            <a:endParaRPr lang="en-US" sz="2000" dirty="0" smtClean="0">
              <a:solidFill>
                <a:schemeClr val="accent6"/>
              </a:solidFill>
              <a:latin typeface="Berlin Sans FB Demi" panose="020E0802020502020306" pitchFamily="34" charset="0"/>
            </a:endParaRPr>
          </a:p>
          <a:p>
            <a:r>
              <a:rPr lang="en-US" sz="2000" dirty="0" smtClean="0">
                <a:solidFill>
                  <a:schemeClr val="accent6"/>
                </a:solidFill>
                <a:latin typeface="Berlin Sans FB Demi" panose="020E0802020502020306" pitchFamily="34" charset="0"/>
              </a:rPr>
              <a:t>SQUARE </a:t>
            </a:r>
            <a:r>
              <a:rPr lang="en-US" sz="2000" dirty="0">
                <a:solidFill>
                  <a:schemeClr val="accent6"/>
                </a:solidFill>
                <a:latin typeface="Berlin Sans FB Demi" panose="020E0802020502020306" pitchFamily="34" charset="0"/>
              </a:rPr>
              <a:t>BOXES = 3049488.599</a:t>
            </a:r>
            <a:endParaRPr lang="en-US" sz="2000" dirty="0" smtClean="0">
              <a:solidFill>
                <a:schemeClr val="accent6"/>
              </a:solidFill>
              <a:latin typeface="Berlin Sans FB Demi" panose="020E0802020502020306" pitchFamily="34" charset="0"/>
            </a:endParaRPr>
          </a:p>
          <a:p>
            <a:endParaRPr lang="en-US" sz="2000" dirty="0" smtClean="0">
              <a:solidFill>
                <a:schemeClr val="accent6"/>
              </a:solidFill>
              <a:latin typeface="Berlin Sans FB Demi" panose="020E0802020502020306" pitchFamily="34" charset="0"/>
            </a:endParaRPr>
          </a:p>
          <a:p>
            <a:r>
              <a:rPr lang="en-US" sz="2000" dirty="0" smtClean="0">
                <a:solidFill>
                  <a:schemeClr val="accent6"/>
                </a:solidFill>
                <a:latin typeface="Berlin Sans FB Demi" panose="020E0802020502020306" pitchFamily="34" charset="0"/>
              </a:rPr>
              <a:t>BEAMS </a:t>
            </a:r>
            <a:r>
              <a:rPr lang="en-US" sz="2000" dirty="0">
                <a:solidFill>
                  <a:schemeClr val="accent6"/>
                </a:solidFill>
                <a:latin typeface="Berlin Sans FB Demi" panose="020E0802020502020306" pitchFamily="34" charset="0"/>
              </a:rPr>
              <a:t>= </a:t>
            </a:r>
            <a:r>
              <a:rPr lang="en-US" sz="2000" dirty="0" smtClean="0">
                <a:solidFill>
                  <a:schemeClr val="accent6"/>
                </a:solidFill>
                <a:latin typeface="Berlin Sans FB Demi" panose="020E0802020502020306" pitchFamily="34" charset="0"/>
              </a:rPr>
              <a:t>39703570.59</a:t>
            </a:r>
          </a:p>
          <a:p>
            <a:endParaRPr lang="en-US" sz="2000" dirty="0" smtClean="0">
              <a:solidFill>
                <a:schemeClr val="accent6"/>
              </a:solidFill>
              <a:latin typeface="Berlin Sans FB Demi" panose="020E0802020502020306" pitchFamily="34" charset="0"/>
            </a:endParaRPr>
          </a:p>
          <a:p>
            <a:r>
              <a:rPr lang="en-US" sz="2000" dirty="0" smtClean="0">
                <a:solidFill>
                  <a:schemeClr val="accent6"/>
                </a:solidFill>
                <a:latin typeface="Berlin Sans FB Demi" panose="020E0802020502020306" pitchFamily="34" charset="0"/>
              </a:rPr>
              <a:t>PIPES </a:t>
            </a:r>
            <a:r>
              <a:rPr lang="en-US" sz="2000" dirty="0">
                <a:solidFill>
                  <a:schemeClr val="accent6"/>
                </a:solidFill>
                <a:latin typeface="Berlin Sans FB Demi" panose="020E0802020502020306" pitchFamily="34" charset="0"/>
              </a:rPr>
              <a:t>= 10204658.8</a:t>
            </a:r>
          </a:p>
        </p:txBody>
      </p:sp>
      <p:pic>
        <p:nvPicPr>
          <p:cNvPr id="9" name="Picture 8"/>
          <p:cNvPicPr/>
          <p:nvPr/>
        </p:nvPicPr>
        <p:blipFill>
          <a:blip r:embed="rId2"/>
          <a:stretch>
            <a:fillRect/>
          </a:stretch>
        </p:blipFill>
        <p:spPr>
          <a:xfrm>
            <a:off x="10344" y="1725186"/>
            <a:ext cx="9133656" cy="1055742"/>
          </a:xfrm>
          <a:prstGeom prst="rect">
            <a:avLst/>
          </a:prstGeom>
        </p:spPr>
      </p:pic>
    </p:spTree>
    <p:extLst>
      <p:ext uri="{BB962C8B-B14F-4D97-AF65-F5344CB8AC3E}">
        <p14:creationId xmlns:p14="http://schemas.microsoft.com/office/powerpoint/2010/main" val="15143965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44" y="2996952"/>
            <a:ext cx="9133656" cy="3744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Black" panose="020B0A04020102020204" pitchFamily="34" charset="0"/>
            </a:endParaRPr>
          </a:p>
        </p:txBody>
      </p:sp>
      <p:sp>
        <p:nvSpPr>
          <p:cNvPr id="8" name="Rectangle 7"/>
          <p:cNvSpPr/>
          <p:nvPr/>
        </p:nvSpPr>
        <p:spPr>
          <a:xfrm>
            <a:off x="0" y="0"/>
            <a:ext cx="9144000" cy="1268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Berlin Sans FB Demi" panose="020E0802020502020306" pitchFamily="34" charset="0"/>
              </a:rPr>
              <a:t>We calculated total cost after EOQ for every type</a:t>
            </a:r>
            <a:endParaRPr lang="en-US" dirty="0">
              <a:solidFill>
                <a:schemeClr val="tx1"/>
              </a:solidFill>
              <a:latin typeface="Berlin Sans FB Demi" panose="020E0802020502020306" pitchFamily="34" charset="0"/>
            </a:endParaRPr>
          </a:p>
        </p:txBody>
      </p:sp>
      <p:sp>
        <p:nvSpPr>
          <p:cNvPr id="16" name="TextBox 15"/>
          <p:cNvSpPr txBox="1"/>
          <p:nvPr/>
        </p:nvSpPr>
        <p:spPr>
          <a:xfrm>
            <a:off x="395536" y="3356992"/>
            <a:ext cx="6840760" cy="2862322"/>
          </a:xfrm>
          <a:prstGeom prst="rect">
            <a:avLst/>
          </a:prstGeom>
          <a:noFill/>
        </p:spPr>
        <p:txBody>
          <a:bodyPr wrap="square" rtlCol="0">
            <a:spAutoFit/>
          </a:bodyPr>
          <a:lstStyle/>
          <a:p>
            <a:r>
              <a:rPr lang="en-US" sz="2000" dirty="0" smtClean="0">
                <a:solidFill>
                  <a:schemeClr val="accent6"/>
                </a:solidFill>
                <a:latin typeface="Berlin Sans FB Demi" panose="020E0802020502020306" pitchFamily="34" charset="0"/>
              </a:rPr>
              <a:t>Steel-flat-plate = 7334924.2</a:t>
            </a:r>
          </a:p>
          <a:p>
            <a:endParaRPr lang="en-US" sz="2000" dirty="0" smtClean="0">
              <a:solidFill>
                <a:schemeClr val="accent6"/>
              </a:solidFill>
              <a:latin typeface="Berlin Sans FB Demi" panose="020E0802020502020306" pitchFamily="34" charset="0"/>
            </a:endParaRPr>
          </a:p>
          <a:p>
            <a:r>
              <a:rPr lang="en-US" sz="2000" dirty="0">
                <a:solidFill>
                  <a:schemeClr val="accent6"/>
                </a:solidFill>
                <a:latin typeface="Berlin Sans FB Demi" panose="020E0802020502020306" pitchFamily="34" charset="0"/>
              </a:rPr>
              <a:t>RECTANGULAR BOXES </a:t>
            </a:r>
            <a:r>
              <a:rPr lang="en-US" sz="2000" dirty="0" smtClean="0">
                <a:solidFill>
                  <a:schemeClr val="accent6"/>
                </a:solidFill>
                <a:latin typeface="Berlin Sans FB Demi" panose="020E0802020502020306" pitchFamily="34" charset="0"/>
              </a:rPr>
              <a:t>=</a:t>
            </a:r>
            <a:r>
              <a:rPr lang="en-US" sz="2000" dirty="0">
                <a:solidFill>
                  <a:schemeClr val="accent6"/>
                </a:solidFill>
                <a:latin typeface="Berlin Sans FB Demi" panose="020E0802020502020306" pitchFamily="34" charset="0"/>
              </a:rPr>
              <a:t>5575068.3</a:t>
            </a:r>
            <a:endParaRPr lang="en-US" sz="2000" dirty="0" smtClean="0">
              <a:solidFill>
                <a:schemeClr val="accent6"/>
              </a:solidFill>
              <a:latin typeface="Berlin Sans FB Demi" panose="020E0802020502020306" pitchFamily="34" charset="0"/>
            </a:endParaRPr>
          </a:p>
          <a:p>
            <a:endParaRPr lang="en-US" sz="2000" dirty="0" smtClean="0">
              <a:solidFill>
                <a:schemeClr val="accent6"/>
              </a:solidFill>
              <a:latin typeface="Berlin Sans FB Demi" panose="020E0802020502020306" pitchFamily="34" charset="0"/>
            </a:endParaRPr>
          </a:p>
          <a:p>
            <a:r>
              <a:rPr lang="en-US" sz="2000" dirty="0" smtClean="0">
                <a:solidFill>
                  <a:schemeClr val="accent6"/>
                </a:solidFill>
                <a:latin typeface="Berlin Sans FB Demi" panose="020E0802020502020306" pitchFamily="34" charset="0"/>
              </a:rPr>
              <a:t>SQUARE </a:t>
            </a:r>
            <a:r>
              <a:rPr lang="en-US" sz="2000" dirty="0">
                <a:solidFill>
                  <a:schemeClr val="accent6"/>
                </a:solidFill>
                <a:latin typeface="Berlin Sans FB Demi" panose="020E0802020502020306" pitchFamily="34" charset="0"/>
              </a:rPr>
              <a:t>BOXES = 2301927.893</a:t>
            </a:r>
            <a:endParaRPr lang="en-US" sz="2000" dirty="0" smtClean="0">
              <a:solidFill>
                <a:schemeClr val="accent6"/>
              </a:solidFill>
              <a:latin typeface="Berlin Sans FB Demi" panose="020E0802020502020306" pitchFamily="34" charset="0"/>
            </a:endParaRPr>
          </a:p>
          <a:p>
            <a:endParaRPr lang="en-US" sz="2000" dirty="0" smtClean="0">
              <a:solidFill>
                <a:schemeClr val="accent6"/>
              </a:solidFill>
              <a:latin typeface="Berlin Sans FB Demi" panose="020E0802020502020306" pitchFamily="34" charset="0"/>
            </a:endParaRPr>
          </a:p>
          <a:p>
            <a:r>
              <a:rPr lang="en-US" sz="2000" dirty="0" smtClean="0">
                <a:solidFill>
                  <a:schemeClr val="accent6"/>
                </a:solidFill>
                <a:latin typeface="Berlin Sans FB Demi" panose="020E0802020502020306" pitchFamily="34" charset="0"/>
              </a:rPr>
              <a:t>BEAMS </a:t>
            </a:r>
            <a:r>
              <a:rPr lang="en-US" sz="2000" dirty="0">
                <a:solidFill>
                  <a:schemeClr val="accent6"/>
                </a:solidFill>
                <a:latin typeface="Berlin Sans FB Demi" panose="020E0802020502020306" pitchFamily="34" charset="0"/>
              </a:rPr>
              <a:t>= 16704879</a:t>
            </a:r>
            <a:endParaRPr lang="en-US" sz="2000" dirty="0" smtClean="0">
              <a:solidFill>
                <a:schemeClr val="accent6"/>
              </a:solidFill>
              <a:latin typeface="Berlin Sans FB Demi" panose="020E0802020502020306" pitchFamily="34" charset="0"/>
            </a:endParaRPr>
          </a:p>
          <a:p>
            <a:endParaRPr lang="en-US" sz="2000" dirty="0" smtClean="0">
              <a:solidFill>
                <a:schemeClr val="accent6"/>
              </a:solidFill>
              <a:latin typeface="Berlin Sans FB Demi" panose="020E0802020502020306" pitchFamily="34" charset="0"/>
            </a:endParaRPr>
          </a:p>
          <a:p>
            <a:r>
              <a:rPr lang="en-US" sz="2000" dirty="0" smtClean="0">
                <a:solidFill>
                  <a:schemeClr val="accent6"/>
                </a:solidFill>
                <a:latin typeface="Berlin Sans FB Demi" panose="020E0802020502020306" pitchFamily="34" charset="0"/>
              </a:rPr>
              <a:t>PIPES </a:t>
            </a:r>
            <a:r>
              <a:rPr lang="en-US" sz="2000" dirty="0">
                <a:solidFill>
                  <a:schemeClr val="accent6"/>
                </a:solidFill>
                <a:latin typeface="Berlin Sans FB Demi" panose="020E0802020502020306" pitchFamily="34" charset="0"/>
              </a:rPr>
              <a:t>= 7334924.287854968</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3839" y="1648504"/>
            <a:ext cx="9120161" cy="1021080"/>
          </a:xfrm>
          <a:prstGeom prst="rect">
            <a:avLst/>
          </a:prstGeom>
        </p:spPr>
      </p:pic>
    </p:spTree>
    <p:extLst>
      <p:ext uri="{BB962C8B-B14F-4D97-AF65-F5344CB8AC3E}">
        <p14:creationId xmlns:p14="http://schemas.microsoft.com/office/powerpoint/2010/main" val="41283817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3688" y="260648"/>
            <a:ext cx="6024012" cy="936104"/>
          </a:xfrm>
        </p:spPr>
        <p:txBody>
          <a:bodyPr/>
          <a:lstStyle/>
          <a:p>
            <a:r>
              <a:rPr lang="en-US" altLang="en-US" sz="2400" dirty="0" smtClean="0">
                <a:solidFill>
                  <a:srgbClr val="FFFFFF"/>
                </a:solidFill>
                <a:latin typeface="Berlin Sans FB Demi" panose="020E0802020502020306" pitchFamily="34" charset="0"/>
                <a:cs typeface="Times New Roman" panose="02020603050405020304" pitchFamily="18" charset="0"/>
              </a:rPr>
              <a:t>Calculated the saving  for each type</a:t>
            </a:r>
            <a:r>
              <a:rPr lang="en-US" altLang="en-US" sz="2400" dirty="0">
                <a:solidFill>
                  <a:srgbClr val="FFFFFF"/>
                </a:solidFill>
                <a:latin typeface="Berlin Sans FB Demi" panose="020E0802020502020306" pitchFamily="34" charset="0"/>
                <a:cs typeface="Times New Roman" panose="02020603050405020304" pitchFamily="18" charset="0"/>
              </a:rPr>
              <a:t/>
            </a:r>
            <a:br>
              <a:rPr lang="en-US" altLang="en-US" sz="2400" dirty="0">
                <a:solidFill>
                  <a:srgbClr val="FFFFFF"/>
                </a:solidFill>
                <a:latin typeface="Berlin Sans FB Demi" panose="020E0802020502020306" pitchFamily="34" charset="0"/>
                <a:cs typeface="Times New Roman" panose="02020603050405020304" pitchFamily="18" charset="0"/>
              </a:rPr>
            </a:br>
            <a:endParaRPr lang="en-US" sz="2400" dirty="0">
              <a:latin typeface="Berlin Sans FB Demi" panose="020E0802020502020306" pitchFamily="34" charset="0"/>
            </a:endParaRPr>
          </a:p>
        </p:txBody>
      </p:sp>
      <p:sp>
        <p:nvSpPr>
          <p:cNvPr id="3" name="TextBox 2"/>
          <p:cNvSpPr txBox="1"/>
          <p:nvPr/>
        </p:nvSpPr>
        <p:spPr>
          <a:xfrm>
            <a:off x="2411760" y="1628800"/>
            <a:ext cx="5688632" cy="2702278"/>
          </a:xfrm>
          <a:prstGeom prst="rect">
            <a:avLst/>
          </a:prstGeom>
          <a:noFill/>
        </p:spPr>
        <p:txBody>
          <a:bodyPr wrap="square" rtlCol="0">
            <a:spAutoFit/>
          </a:bodyPr>
          <a:lstStyle/>
          <a:p>
            <a:pPr marL="457200" indent="-228600">
              <a:lnSpc>
                <a:spcPct val="90000"/>
              </a:lnSpc>
              <a:spcAft>
                <a:spcPts val="600"/>
              </a:spcAft>
              <a:buFont typeface="Arial" panose="020B0604020202020204" pitchFamily="34" charset="0"/>
              <a:buChar char="•"/>
            </a:pPr>
            <a:r>
              <a:rPr lang="en-US" sz="1600" b="1" dirty="0" smtClean="0">
                <a:solidFill>
                  <a:schemeClr val="bg1"/>
                </a:solidFill>
                <a:latin typeface="Berlin Sans FB Demi" panose="020E0802020502020306" pitchFamily="34" charset="0"/>
                <a:cs typeface="Times New Roman" panose="02020603050405020304" pitchFamily="18" charset="0"/>
              </a:rPr>
              <a:t>ROP of Steel-flat-plate = </a:t>
            </a:r>
            <a:r>
              <a:rPr lang="en-US" sz="1600" dirty="0" smtClean="0">
                <a:solidFill>
                  <a:schemeClr val="bg1"/>
                </a:solidFill>
                <a:latin typeface="Berlin Sans FB Demi" panose="020E0802020502020306" pitchFamily="34" charset="0"/>
              </a:rPr>
              <a:t>10807433.5577</a:t>
            </a:r>
          </a:p>
          <a:p>
            <a:pPr marL="457200" indent="-228600">
              <a:lnSpc>
                <a:spcPct val="90000"/>
              </a:lnSpc>
              <a:spcAft>
                <a:spcPts val="600"/>
              </a:spcAft>
              <a:buFont typeface="Arial" panose="020B0604020202020204" pitchFamily="34" charset="0"/>
              <a:buChar char="•"/>
            </a:pPr>
            <a:endParaRPr lang="en-US" sz="16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1600" b="1" dirty="0" smtClean="0">
                <a:solidFill>
                  <a:schemeClr val="bg1"/>
                </a:solidFill>
                <a:latin typeface="Berlin Sans FB Demi" panose="020E0802020502020306" pitchFamily="34" charset="0"/>
                <a:cs typeface="Times New Roman" panose="02020603050405020304" pitchFamily="18" charset="0"/>
              </a:rPr>
              <a:t>ROP </a:t>
            </a:r>
            <a:r>
              <a:rPr lang="en-US" sz="1600" b="1" dirty="0">
                <a:solidFill>
                  <a:schemeClr val="bg1"/>
                </a:solidFill>
                <a:latin typeface="Berlin Sans FB Demi" panose="020E0802020502020306" pitchFamily="34" charset="0"/>
                <a:cs typeface="Times New Roman" panose="02020603050405020304" pitchFamily="18" charset="0"/>
              </a:rPr>
              <a:t>of </a:t>
            </a:r>
            <a:r>
              <a:rPr lang="en-US" sz="1600" b="1" dirty="0" smtClean="0">
                <a:solidFill>
                  <a:schemeClr val="bg1"/>
                </a:solidFill>
                <a:latin typeface="Berlin Sans FB Demi" panose="020E0802020502020306" pitchFamily="34" charset="0"/>
                <a:cs typeface="Times New Roman" panose="02020603050405020304" pitchFamily="18" charset="0"/>
              </a:rPr>
              <a:t>Rectangle boxes = </a:t>
            </a:r>
            <a:r>
              <a:rPr lang="en-US" sz="1600" dirty="0" smtClean="0">
                <a:solidFill>
                  <a:schemeClr val="bg1"/>
                </a:solidFill>
                <a:latin typeface="Berlin Sans FB Demi" panose="020E0802020502020306" pitchFamily="34" charset="0"/>
              </a:rPr>
              <a:t>4656155.93175</a:t>
            </a:r>
            <a:endParaRPr lang="en-US" sz="16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endParaRPr lang="en-US" sz="16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1600" b="1" dirty="0" smtClean="0">
                <a:solidFill>
                  <a:schemeClr val="bg1"/>
                </a:solidFill>
                <a:latin typeface="Berlin Sans FB Demi" panose="020E0802020502020306" pitchFamily="34" charset="0"/>
                <a:cs typeface="Times New Roman" panose="02020603050405020304" pitchFamily="18" charset="0"/>
              </a:rPr>
              <a:t>ROP </a:t>
            </a:r>
            <a:r>
              <a:rPr lang="en-US" sz="1600" b="1" dirty="0">
                <a:solidFill>
                  <a:schemeClr val="bg1"/>
                </a:solidFill>
                <a:latin typeface="Berlin Sans FB Demi" panose="020E0802020502020306" pitchFamily="34" charset="0"/>
                <a:cs typeface="Times New Roman" panose="02020603050405020304" pitchFamily="18" charset="0"/>
              </a:rPr>
              <a:t>of </a:t>
            </a:r>
            <a:r>
              <a:rPr lang="en-US" sz="1600" b="1" dirty="0" smtClean="0">
                <a:solidFill>
                  <a:schemeClr val="bg1"/>
                </a:solidFill>
                <a:latin typeface="Berlin Sans FB Demi" panose="020E0802020502020306" pitchFamily="34" charset="0"/>
                <a:cs typeface="Times New Roman" panose="02020603050405020304" pitchFamily="18" charset="0"/>
              </a:rPr>
              <a:t>Square boxes  </a:t>
            </a:r>
            <a:r>
              <a:rPr lang="en-US" sz="1600" b="1" dirty="0">
                <a:solidFill>
                  <a:schemeClr val="bg1"/>
                </a:solidFill>
                <a:latin typeface="Berlin Sans FB Demi" panose="020E0802020502020306" pitchFamily="34" charset="0"/>
                <a:cs typeface="Times New Roman" panose="02020603050405020304" pitchFamily="18" charset="0"/>
              </a:rPr>
              <a:t>= </a:t>
            </a:r>
            <a:r>
              <a:rPr lang="en-US" sz="1600" dirty="0" smtClean="0">
                <a:solidFill>
                  <a:schemeClr val="bg1"/>
                </a:solidFill>
                <a:latin typeface="Berlin Sans FB Demi" panose="020E0802020502020306" pitchFamily="34" charset="0"/>
              </a:rPr>
              <a:t>747560.7060287</a:t>
            </a:r>
          </a:p>
          <a:p>
            <a:pPr marL="457200" indent="-228600">
              <a:lnSpc>
                <a:spcPct val="90000"/>
              </a:lnSpc>
              <a:spcAft>
                <a:spcPts val="600"/>
              </a:spcAft>
              <a:buFont typeface="Arial" panose="020B0604020202020204" pitchFamily="34" charset="0"/>
              <a:buChar char="•"/>
            </a:pPr>
            <a:endParaRPr lang="en-US" sz="16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1600" b="1" dirty="0" smtClean="0">
                <a:solidFill>
                  <a:schemeClr val="bg1"/>
                </a:solidFill>
                <a:latin typeface="Berlin Sans FB Demi" panose="020E0802020502020306" pitchFamily="34" charset="0"/>
                <a:cs typeface="Times New Roman" panose="02020603050405020304" pitchFamily="18" charset="0"/>
              </a:rPr>
              <a:t>ROP </a:t>
            </a:r>
            <a:r>
              <a:rPr lang="en-US" sz="1600" b="1" dirty="0">
                <a:solidFill>
                  <a:schemeClr val="bg1"/>
                </a:solidFill>
                <a:latin typeface="Berlin Sans FB Demi" panose="020E0802020502020306" pitchFamily="34" charset="0"/>
                <a:cs typeface="Times New Roman" panose="02020603050405020304" pitchFamily="18" charset="0"/>
              </a:rPr>
              <a:t>of </a:t>
            </a:r>
            <a:r>
              <a:rPr lang="en-US" sz="1600" b="1" dirty="0" smtClean="0">
                <a:solidFill>
                  <a:schemeClr val="bg1"/>
                </a:solidFill>
                <a:latin typeface="Berlin Sans FB Demi" panose="020E0802020502020306" pitchFamily="34" charset="0"/>
                <a:cs typeface="Times New Roman" panose="02020603050405020304" pitchFamily="18" charset="0"/>
              </a:rPr>
              <a:t>Beams = </a:t>
            </a:r>
            <a:r>
              <a:rPr lang="en-US" sz="1600" dirty="0">
                <a:solidFill>
                  <a:schemeClr val="bg1"/>
                </a:solidFill>
                <a:latin typeface="Berlin Sans FB Demi" panose="020E0802020502020306" pitchFamily="34" charset="0"/>
              </a:rPr>
              <a:t>22998691</a:t>
            </a:r>
            <a:endParaRPr lang="en-US" sz="1600" dirty="0" smtClean="0">
              <a:solidFill>
                <a:schemeClr val="bg1"/>
              </a:solidFill>
              <a:latin typeface="Berlin Sans FB Demi" panose="020E0802020502020306" pitchFamily="34" charset="0"/>
            </a:endParaRPr>
          </a:p>
          <a:p>
            <a:pPr marL="457200" indent="-228600">
              <a:lnSpc>
                <a:spcPct val="90000"/>
              </a:lnSpc>
              <a:spcAft>
                <a:spcPts val="600"/>
              </a:spcAft>
              <a:buFont typeface="Arial" panose="020B0604020202020204" pitchFamily="34" charset="0"/>
              <a:buChar char="•"/>
            </a:pPr>
            <a:endParaRPr lang="en-US" sz="1600" b="1" dirty="0" smtClean="0">
              <a:solidFill>
                <a:schemeClr val="bg1"/>
              </a:solidFill>
              <a:latin typeface="Berlin Sans FB Demi" panose="020E0802020502020306" pitchFamily="34" charset="0"/>
              <a:cs typeface="Times New Roman" panose="02020603050405020304" pitchFamily="18" charset="0"/>
            </a:endParaRPr>
          </a:p>
          <a:p>
            <a:pPr marL="457200" indent="-228600">
              <a:lnSpc>
                <a:spcPct val="90000"/>
              </a:lnSpc>
              <a:spcAft>
                <a:spcPts val="600"/>
              </a:spcAft>
              <a:buFont typeface="Arial" panose="020B0604020202020204" pitchFamily="34" charset="0"/>
              <a:buChar char="•"/>
            </a:pPr>
            <a:r>
              <a:rPr lang="en-US" sz="1600" b="1" dirty="0" smtClean="0">
                <a:solidFill>
                  <a:schemeClr val="bg1"/>
                </a:solidFill>
                <a:latin typeface="Berlin Sans FB Demi" panose="020E0802020502020306" pitchFamily="34" charset="0"/>
                <a:cs typeface="Times New Roman" panose="02020603050405020304" pitchFamily="18" charset="0"/>
              </a:rPr>
              <a:t>ROP </a:t>
            </a:r>
            <a:r>
              <a:rPr lang="en-US" sz="1600" b="1" dirty="0">
                <a:solidFill>
                  <a:schemeClr val="bg1"/>
                </a:solidFill>
                <a:latin typeface="Berlin Sans FB Demi" panose="020E0802020502020306" pitchFamily="34" charset="0"/>
                <a:cs typeface="Times New Roman" panose="02020603050405020304" pitchFamily="18" charset="0"/>
              </a:rPr>
              <a:t>of </a:t>
            </a:r>
            <a:r>
              <a:rPr lang="en-US" sz="1600" b="1" dirty="0" smtClean="0">
                <a:solidFill>
                  <a:schemeClr val="bg1"/>
                </a:solidFill>
                <a:latin typeface="Berlin Sans FB Demi" panose="020E0802020502020306" pitchFamily="34" charset="0"/>
                <a:cs typeface="Times New Roman" panose="02020603050405020304" pitchFamily="18" charset="0"/>
              </a:rPr>
              <a:t>PIPES </a:t>
            </a:r>
            <a:r>
              <a:rPr lang="en-US" sz="1600" b="1" dirty="0">
                <a:solidFill>
                  <a:schemeClr val="bg1"/>
                </a:solidFill>
                <a:latin typeface="Berlin Sans FB Demi" panose="020E0802020502020306" pitchFamily="34" charset="0"/>
                <a:cs typeface="Times New Roman" panose="02020603050405020304" pitchFamily="18" charset="0"/>
              </a:rPr>
              <a:t>= </a:t>
            </a:r>
            <a:r>
              <a:rPr lang="en-US" sz="1600" dirty="0" smtClean="0">
                <a:solidFill>
                  <a:schemeClr val="bg1"/>
                </a:solidFill>
                <a:latin typeface="Berlin Sans FB Demi" panose="020E0802020502020306" pitchFamily="34" charset="0"/>
              </a:rPr>
              <a:t>128047.82352</a:t>
            </a:r>
            <a:endParaRPr lang="en-US" sz="1600" b="1" dirty="0">
              <a:solidFill>
                <a:schemeClr val="bg1"/>
              </a:solidFill>
              <a:latin typeface="Berlin Sans FB Demi" panose="020E0802020502020306" pitchFamily="34" charset="0"/>
              <a:cs typeface="Times New Roman" panose="02020603050405020304" pitchFamily="18" charset="0"/>
            </a:endParaRPr>
          </a:p>
        </p:txBody>
      </p:sp>
    </p:spTree>
    <p:extLst>
      <p:ext uri="{BB962C8B-B14F-4D97-AF65-F5344CB8AC3E}">
        <p14:creationId xmlns:p14="http://schemas.microsoft.com/office/powerpoint/2010/main" val="13119023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8898"/>
            <a:ext cx="9144000" cy="6858000"/>
          </a:xfrm>
          <a:prstGeom prst="rect">
            <a:avLst/>
          </a:prstGeom>
        </p:spPr>
      </p:pic>
      <p:sp>
        <p:nvSpPr>
          <p:cNvPr id="8" name="TextBox 7"/>
          <p:cNvSpPr txBox="1"/>
          <p:nvPr/>
        </p:nvSpPr>
        <p:spPr>
          <a:xfrm>
            <a:off x="107504" y="2451668"/>
            <a:ext cx="8568952" cy="1569660"/>
          </a:xfrm>
          <a:prstGeom prst="rect">
            <a:avLst/>
          </a:prstGeom>
          <a:noFill/>
        </p:spPr>
        <p:txBody>
          <a:bodyPr wrap="square" rtlCol="0">
            <a:spAutoFit/>
          </a:bodyPr>
          <a:lstStyle/>
          <a:p>
            <a:r>
              <a:rPr lang="en-US" sz="4800" b="1" dirty="0" smtClean="0">
                <a:solidFill>
                  <a:schemeClr val="bg1"/>
                </a:solidFill>
                <a:latin typeface="Arial Black" panose="020B0A04020102020204" pitchFamily="34" charset="0"/>
              </a:rPr>
              <a:t>Results on </a:t>
            </a:r>
          </a:p>
          <a:p>
            <a:r>
              <a:rPr lang="en-US" sz="4800" b="1" dirty="0" smtClean="0">
                <a:solidFill>
                  <a:schemeClr val="bg1"/>
                </a:solidFill>
                <a:latin typeface="Arial Black" panose="020B0A04020102020204" pitchFamily="34" charset="0"/>
              </a:rPr>
              <a:t>visualizations</a:t>
            </a:r>
            <a:endParaRPr lang="en-US" sz="48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305465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Steel flat plate </a:t>
            </a:r>
            <a:endParaRPr lang="en-US" dirty="0"/>
          </a:p>
        </p:txBody>
      </p:sp>
      <p:sp>
        <p:nvSpPr>
          <p:cNvPr id="6" name="TextBox 5"/>
          <p:cNvSpPr txBox="1"/>
          <p:nvPr/>
        </p:nvSpPr>
        <p:spPr>
          <a:xfrm>
            <a:off x="-4364"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Purchases and new purchase </a:t>
            </a:r>
            <a:endParaRPr lang="en-US" dirty="0">
              <a:latin typeface="Berlin Sans FB Demi" panose="020E0802020502020306"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078"/>
            <a:ext cx="3096344" cy="5010922"/>
          </a:xfrm>
          <a:prstGeom prst="rect">
            <a:avLst/>
          </a:prstGeom>
        </p:spPr>
      </p:pic>
      <p:sp>
        <p:nvSpPr>
          <p:cNvPr id="8" name="TextBox 7"/>
          <p:cNvSpPr txBox="1"/>
          <p:nvPr/>
        </p:nvSpPr>
        <p:spPr>
          <a:xfrm>
            <a:off x="3131840"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Old order and new order cost </a:t>
            </a:r>
            <a:endParaRPr lang="en-US" dirty="0">
              <a:latin typeface="Berlin Sans FB Demi" panose="020E0802020502020306"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305" y="1847078"/>
            <a:ext cx="3384376" cy="5010922"/>
          </a:xfrm>
          <a:prstGeom prst="rect">
            <a:avLst/>
          </a:prstGeom>
        </p:spPr>
      </p:pic>
      <p:sp>
        <p:nvSpPr>
          <p:cNvPr id="10" name="Rectangle 9"/>
          <p:cNvSpPr/>
          <p:nvPr/>
        </p:nvSpPr>
        <p:spPr>
          <a:xfrm>
            <a:off x="6516216" y="1390700"/>
            <a:ext cx="2808312" cy="369332"/>
          </a:xfrm>
          <a:prstGeom prst="rect">
            <a:avLst/>
          </a:prstGeom>
        </p:spPr>
        <p:txBody>
          <a:bodyPr wrap="square">
            <a:spAutoFit/>
          </a:bodyPr>
          <a:lstStyle/>
          <a:p>
            <a:r>
              <a:rPr lang="en-US" dirty="0" smtClean="0">
                <a:latin typeface="Berlin Sans FB Demi" panose="020E0802020502020306" pitchFamily="34" charset="0"/>
              </a:rPr>
              <a:t>Old Holding new </a:t>
            </a:r>
            <a:r>
              <a:rPr lang="en-US" dirty="0" err="1">
                <a:latin typeface="Berlin Sans FB Demi" panose="020E0802020502020306" pitchFamily="34" charset="0"/>
              </a:rPr>
              <a:t>H</a:t>
            </a:r>
            <a:r>
              <a:rPr lang="en-US" dirty="0" err="1" smtClean="0">
                <a:latin typeface="Berlin Sans FB Demi" panose="020E0802020502020306" pitchFamily="34" charset="0"/>
              </a:rPr>
              <a:t>odling</a:t>
            </a:r>
            <a:endParaRPr lang="en-US" dirty="0">
              <a:latin typeface="Berlin Sans FB Demi" panose="020E0802020502020306"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765" y="1829971"/>
            <a:ext cx="2533236" cy="5010922"/>
          </a:xfrm>
          <a:prstGeom prst="rect">
            <a:avLst/>
          </a:prstGeom>
        </p:spPr>
      </p:pic>
    </p:spTree>
    <p:extLst>
      <p:ext uri="{BB962C8B-B14F-4D97-AF65-F5344CB8AC3E}">
        <p14:creationId xmlns:p14="http://schemas.microsoft.com/office/powerpoint/2010/main" val="34899982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Steel flat plate </a:t>
            </a:r>
            <a:endParaRPr lang="en-US" dirty="0"/>
          </a:p>
        </p:txBody>
      </p:sp>
      <p:sp>
        <p:nvSpPr>
          <p:cNvPr id="6" name="TextBox 5"/>
          <p:cNvSpPr txBox="1"/>
          <p:nvPr/>
        </p:nvSpPr>
        <p:spPr>
          <a:xfrm>
            <a:off x="323528" y="1258701"/>
            <a:ext cx="7128792" cy="369332"/>
          </a:xfrm>
          <a:prstGeom prst="rect">
            <a:avLst/>
          </a:prstGeom>
          <a:noFill/>
        </p:spPr>
        <p:txBody>
          <a:bodyPr wrap="square" rtlCol="0">
            <a:spAutoFit/>
          </a:bodyPr>
          <a:lstStyle/>
          <a:p>
            <a:r>
              <a:rPr lang="en-US" b="1" dirty="0" smtClean="0">
                <a:latin typeface="Arial Black" panose="020B0A04020102020204" pitchFamily="34" charset="0"/>
              </a:rPr>
              <a:t>Old Stock and new stock over time</a:t>
            </a:r>
            <a:endParaRPr lang="en-US" b="1" dirty="0">
              <a:latin typeface="Arial Black" panose="020B0A040201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078"/>
            <a:ext cx="3096344" cy="501092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305" y="1847078"/>
            <a:ext cx="3384376" cy="50109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765" y="1829971"/>
            <a:ext cx="2533236" cy="501092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77" y="1915836"/>
            <a:ext cx="9097823" cy="5029210"/>
          </a:xfrm>
          <a:prstGeom prst="rect">
            <a:avLst/>
          </a:prstGeom>
        </p:spPr>
      </p:pic>
    </p:spTree>
    <p:extLst>
      <p:ext uri="{BB962C8B-B14F-4D97-AF65-F5344CB8AC3E}">
        <p14:creationId xmlns:p14="http://schemas.microsoft.com/office/powerpoint/2010/main" val="17779469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Steel flat plate </a:t>
            </a:r>
            <a:endParaRPr lang="en-US" dirty="0"/>
          </a:p>
        </p:txBody>
      </p:sp>
      <p:sp>
        <p:nvSpPr>
          <p:cNvPr id="6" name="TextBox 5"/>
          <p:cNvSpPr txBox="1"/>
          <p:nvPr/>
        </p:nvSpPr>
        <p:spPr>
          <a:xfrm>
            <a:off x="323528" y="1258701"/>
            <a:ext cx="7128792" cy="400110"/>
          </a:xfrm>
          <a:prstGeom prst="rect">
            <a:avLst/>
          </a:prstGeom>
          <a:noFill/>
        </p:spPr>
        <p:txBody>
          <a:bodyPr wrap="square" rtlCol="0">
            <a:spAutoFit/>
          </a:bodyPr>
          <a:lstStyle/>
          <a:p>
            <a:r>
              <a:rPr lang="en-US" sz="2000" b="1" dirty="0" smtClean="0">
                <a:latin typeface="Berlin Sans FB Demi" panose="020E0802020502020306" pitchFamily="34" charset="0"/>
              </a:rPr>
              <a:t>Old holding cost and new holding cost over time</a:t>
            </a:r>
            <a:endParaRPr lang="en-US" sz="2000" b="1" dirty="0">
              <a:latin typeface="Berlin Sans FB Demi" panose="020E0802020502020306"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078"/>
            <a:ext cx="3096344" cy="501092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305" y="1847078"/>
            <a:ext cx="3384376" cy="50109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765" y="1829971"/>
            <a:ext cx="2533236" cy="501092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99599"/>
            <a:ext cx="9097823" cy="502921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833158"/>
            <a:ext cx="9144000" cy="5029210"/>
          </a:xfrm>
          <a:prstGeom prst="rect">
            <a:avLst/>
          </a:prstGeom>
        </p:spPr>
      </p:pic>
    </p:spTree>
    <p:extLst>
      <p:ext uri="{BB962C8B-B14F-4D97-AF65-F5344CB8AC3E}">
        <p14:creationId xmlns:p14="http://schemas.microsoft.com/office/powerpoint/2010/main" val="30582797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a:t>SQUARE BOXES</a:t>
            </a:r>
          </a:p>
        </p:txBody>
      </p:sp>
      <p:sp>
        <p:nvSpPr>
          <p:cNvPr id="6" name="TextBox 5"/>
          <p:cNvSpPr txBox="1"/>
          <p:nvPr/>
        </p:nvSpPr>
        <p:spPr>
          <a:xfrm>
            <a:off x="-4364"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Purchases and new purchase </a:t>
            </a:r>
            <a:endParaRPr lang="en-US" dirty="0">
              <a:latin typeface="Berlin Sans FB Demi" panose="020E0802020502020306" pitchFamily="34" charset="0"/>
            </a:endParaRPr>
          </a:p>
        </p:txBody>
      </p:sp>
      <p:sp>
        <p:nvSpPr>
          <p:cNvPr id="8" name="TextBox 7"/>
          <p:cNvSpPr txBox="1"/>
          <p:nvPr/>
        </p:nvSpPr>
        <p:spPr>
          <a:xfrm>
            <a:off x="3131840"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Old order and new order cost </a:t>
            </a:r>
            <a:endParaRPr lang="en-US" dirty="0">
              <a:latin typeface="Berlin Sans FB Demi" panose="020E0802020502020306" pitchFamily="34" charset="0"/>
            </a:endParaRPr>
          </a:p>
        </p:txBody>
      </p:sp>
      <p:sp>
        <p:nvSpPr>
          <p:cNvPr id="10" name="Rectangle 9"/>
          <p:cNvSpPr/>
          <p:nvPr/>
        </p:nvSpPr>
        <p:spPr>
          <a:xfrm>
            <a:off x="6516216" y="1390700"/>
            <a:ext cx="2808312" cy="369332"/>
          </a:xfrm>
          <a:prstGeom prst="rect">
            <a:avLst/>
          </a:prstGeom>
        </p:spPr>
        <p:txBody>
          <a:bodyPr wrap="square">
            <a:spAutoFit/>
          </a:bodyPr>
          <a:lstStyle/>
          <a:p>
            <a:r>
              <a:rPr lang="en-US" dirty="0" smtClean="0">
                <a:latin typeface="Berlin Sans FB Demi" panose="020E0802020502020306" pitchFamily="34" charset="0"/>
              </a:rPr>
              <a:t>Old Holding new </a:t>
            </a:r>
            <a:r>
              <a:rPr lang="en-US" dirty="0" err="1">
                <a:latin typeface="Berlin Sans FB Demi" panose="020E0802020502020306" pitchFamily="34" charset="0"/>
              </a:rPr>
              <a:t>H</a:t>
            </a:r>
            <a:r>
              <a:rPr lang="en-US" dirty="0" err="1" smtClean="0">
                <a:latin typeface="Berlin Sans FB Demi" panose="020E0802020502020306" pitchFamily="34" charset="0"/>
              </a:rPr>
              <a:t>odling</a:t>
            </a:r>
            <a:endParaRPr lang="en-US" dirty="0">
              <a:latin typeface="Berlin Sans FB Demi" panose="020E0802020502020306"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078"/>
            <a:ext cx="3096344" cy="501092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007031"/>
            <a:ext cx="3204864" cy="48614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410" y="1988839"/>
            <a:ext cx="2484589" cy="4834618"/>
          </a:xfrm>
          <a:prstGeom prst="rect">
            <a:avLst/>
          </a:prstGeom>
        </p:spPr>
      </p:pic>
    </p:spTree>
    <p:extLst>
      <p:ext uri="{BB962C8B-B14F-4D97-AF65-F5344CB8AC3E}">
        <p14:creationId xmlns:p14="http://schemas.microsoft.com/office/powerpoint/2010/main" val="22590330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a:t>SQUARE BOXES</a:t>
            </a:r>
          </a:p>
        </p:txBody>
      </p:sp>
      <p:sp>
        <p:nvSpPr>
          <p:cNvPr id="6" name="TextBox 5"/>
          <p:cNvSpPr txBox="1"/>
          <p:nvPr/>
        </p:nvSpPr>
        <p:spPr>
          <a:xfrm>
            <a:off x="-4365" y="1390700"/>
            <a:ext cx="6627261" cy="369332"/>
          </a:xfrm>
          <a:prstGeom prst="rect">
            <a:avLst/>
          </a:prstGeom>
          <a:noFill/>
        </p:spPr>
        <p:txBody>
          <a:bodyPr wrap="square" rtlCol="0">
            <a:spAutoFit/>
          </a:bodyPr>
          <a:lstStyle/>
          <a:p>
            <a:r>
              <a:rPr lang="en-US" b="1" dirty="0">
                <a:latin typeface="Arial Black" panose="020B0A04020102020204" pitchFamily="34" charset="0"/>
              </a:rPr>
              <a:t>Old Stock and new stock over time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078"/>
            <a:ext cx="3096344" cy="501092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007031"/>
            <a:ext cx="3204864" cy="48614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410" y="1988839"/>
            <a:ext cx="2484589" cy="483461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91543"/>
            <a:ext cx="9180512" cy="5029210"/>
          </a:xfrm>
          <a:prstGeom prst="rect">
            <a:avLst/>
          </a:prstGeom>
        </p:spPr>
      </p:pic>
    </p:spTree>
    <p:extLst>
      <p:ext uri="{BB962C8B-B14F-4D97-AF65-F5344CB8AC3E}">
        <p14:creationId xmlns:p14="http://schemas.microsoft.com/office/powerpoint/2010/main" val="12285325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a:t>SQUARE BOXES</a:t>
            </a:r>
          </a:p>
        </p:txBody>
      </p:sp>
      <p:sp>
        <p:nvSpPr>
          <p:cNvPr id="6" name="TextBox 5"/>
          <p:cNvSpPr txBox="1"/>
          <p:nvPr/>
        </p:nvSpPr>
        <p:spPr>
          <a:xfrm>
            <a:off x="-4365" y="1390700"/>
            <a:ext cx="6627261" cy="369332"/>
          </a:xfrm>
          <a:prstGeom prst="rect">
            <a:avLst/>
          </a:prstGeom>
          <a:noFill/>
        </p:spPr>
        <p:txBody>
          <a:bodyPr wrap="square" rtlCol="0">
            <a:spAutoFit/>
          </a:bodyPr>
          <a:lstStyle/>
          <a:p>
            <a:r>
              <a:rPr lang="en-US" b="1" dirty="0">
                <a:latin typeface="Berlin Sans FB Demi" panose="020E0802020502020306" pitchFamily="34" charset="0"/>
              </a:rPr>
              <a:t>Old holding cost and new holding cost over time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078"/>
            <a:ext cx="3096344" cy="501092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007031"/>
            <a:ext cx="3204864" cy="48614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410" y="1988839"/>
            <a:ext cx="2484589" cy="483461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91543"/>
            <a:ext cx="9180512" cy="502921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73255"/>
            <a:ext cx="9144000" cy="5029210"/>
          </a:xfrm>
          <a:prstGeom prst="rect">
            <a:avLst/>
          </a:prstGeom>
        </p:spPr>
      </p:pic>
    </p:spTree>
    <p:extLst>
      <p:ext uri="{BB962C8B-B14F-4D97-AF65-F5344CB8AC3E}">
        <p14:creationId xmlns:p14="http://schemas.microsoft.com/office/powerpoint/2010/main" val="1072972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095" y="0"/>
            <a:ext cx="7661196" cy="796908"/>
          </a:xfrm>
        </p:spPr>
        <p:txBody>
          <a:bodyPr>
            <a:normAutofit fontScale="90000"/>
          </a:bodyPr>
          <a:lstStyle/>
          <a:p>
            <a:r>
              <a:rPr lang="en-US" sz="2800" dirty="0">
                <a:solidFill>
                  <a:srgbClr val="D29500"/>
                </a:solidFill>
                <a:latin typeface="Arial Black" panose="020B0A04020102020204" pitchFamily="34" charset="0"/>
                <a:cs typeface="Arial" panose="020B0604020202020204" pitchFamily="34" charset="0"/>
              </a:rPr>
              <a:t/>
            </a:r>
            <a:br>
              <a:rPr lang="en-US" sz="2800" dirty="0">
                <a:solidFill>
                  <a:srgbClr val="D29500"/>
                </a:solidFill>
                <a:latin typeface="Arial Black" panose="020B0A04020102020204" pitchFamily="34" charset="0"/>
                <a:cs typeface="Arial" panose="020B0604020202020204" pitchFamily="34" charset="0"/>
              </a:rPr>
            </a:br>
            <a:endParaRPr lang="en-US" dirty="0"/>
          </a:p>
        </p:txBody>
      </p:sp>
      <p:pic>
        <p:nvPicPr>
          <p:cNvPr id="12" name="Content Placeholder 11"/>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p:spPr>
      </p:pic>
      <p:cxnSp>
        <p:nvCxnSpPr>
          <p:cNvPr id="5" name="Straight Arrow Connector 4"/>
          <p:cNvCxnSpPr/>
          <p:nvPr/>
        </p:nvCxnSpPr>
        <p:spPr>
          <a:xfrm>
            <a:off x="6876256" y="1264105"/>
            <a:ext cx="831472" cy="1715536"/>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4666448" y="1299494"/>
            <a:ext cx="72008" cy="190749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H="1">
            <a:off x="1574921" y="1246550"/>
            <a:ext cx="1606552" cy="170376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183FDC0F-E884-4F01-A7D4-D8579104FB58}"/>
              </a:ext>
            </a:extLst>
          </p:cNvPr>
          <p:cNvSpPr txBox="1"/>
          <p:nvPr/>
        </p:nvSpPr>
        <p:spPr>
          <a:xfrm>
            <a:off x="-900608" y="-34089"/>
            <a:ext cx="8784976" cy="1661993"/>
          </a:xfrm>
          <a:prstGeom prst="rect">
            <a:avLst/>
          </a:prstGeom>
          <a:noFill/>
        </p:spPr>
        <p:txBody>
          <a:bodyPr wrap="square" rtlCol="0">
            <a:spAutoFit/>
          </a:bodyPr>
          <a:lstStyle/>
          <a:p>
            <a:pPr>
              <a:lnSpc>
                <a:spcPct val="150000"/>
              </a:lnSpc>
            </a:pPr>
            <a:r>
              <a:rPr lang="en-US" altLang="en-US" b="1" dirty="0">
                <a:solidFill>
                  <a:schemeClr val="bg1"/>
                </a:solidFill>
              </a:rPr>
              <a:t>				</a:t>
            </a:r>
            <a:r>
              <a:rPr lang="en-US" altLang="en-US" sz="4400" b="1" dirty="0">
                <a:solidFill>
                  <a:schemeClr val="bg1"/>
                </a:solidFill>
                <a:latin typeface="Arial" panose="020B0604020202020204" pitchFamily="34" charset="0"/>
                <a:cs typeface="Arial" panose="020B0604020202020204" pitchFamily="34" charset="0"/>
              </a:rPr>
              <a:t>Inventory Types </a:t>
            </a:r>
          </a:p>
          <a:p>
            <a:pPr marL="285750" indent="-285750">
              <a:buFont typeface="Arial" panose="020B0604020202020204" pitchFamily="34" charset="0"/>
              <a:buChar char="•"/>
            </a:pPr>
            <a:endParaRPr lang="ar-DZ"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655FBEC4-AD0D-4788-8A84-3E999D335998}"/>
              </a:ext>
            </a:extLst>
          </p:cNvPr>
          <p:cNvSpPr/>
          <p:nvPr/>
        </p:nvSpPr>
        <p:spPr>
          <a:xfrm>
            <a:off x="374482" y="3205596"/>
            <a:ext cx="2806991" cy="3462830"/>
          </a:xfrm>
          <a:prstGeom prst="rect">
            <a:avLst/>
          </a:prstGeom>
          <a:solidFill>
            <a:srgbClr val="D5713C">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solidFill>
                <a:schemeClr val="accent4"/>
              </a:solidFill>
              <a:latin typeface="Arial" panose="020B0604020202020204" pitchFamily="34" charset="0"/>
              <a:cs typeface="Arial" panose="020B0604020202020204" pitchFamily="34" charset="0"/>
            </a:endParaRPr>
          </a:p>
          <a:p>
            <a:pPr algn="ctr"/>
            <a:endParaRPr lang="en-US" sz="2000"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r>
              <a:rPr lang="en-US" sz="2000" b="1" dirty="0">
                <a:solidFill>
                  <a:schemeClr val="bg1"/>
                </a:solidFill>
                <a:latin typeface="Arial" panose="020B0604020202020204" pitchFamily="34" charset="0"/>
                <a:cs typeface="Arial" panose="020B0604020202020204" pitchFamily="34" charset="0"/>
              </a:rPr>
              <a:t>(1)</a:t>
            </a:r>
          </a:p>
          <a:p>
            <a:pPr algn="ctr"/>
            <a:r>
              <a:rPr lang="en-US" sz="2200" b="1" dirty="0">
                <a:latin typeface="Arial" panose="020B0604020202020204" pitchFamily="34" charset="0"/>
                <a:cs typeface="Arial" panose="020B0604020202020204" pitchFamily="34" charset="0"/>
              </a:rPr>
              <a:t>Raw martial</a:t>
            </a:r>
          </a:p>
          <a:p>
            <a:pPr algn="ctr"/>
            <a:endParaRPr lang="en-US" sz="2200"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Materials that are usually  </a:t>
            </a:r>
          </a:p>
          <a:p>
            <a:r>
              <a:rPr lang="en-US" sz="1600" dirty="0">
                <a:latin typeface="Arial" panose="020B0604020202020204" pitchFamily="34" charset="0"/>
                <a:cs typeface="Arial" panose="020B0604020202020204" pitchFamily="34" charset="0"/>
              </a:rPr>
              <a:t>purchased but have yet </a:t>
            </a:r>
          </a:p>
          <a:p>
            <a:r>
              <a:rPr lang="en-US" sz="1600" dirty="0">
                <a:latin typeface="Arial" panose="020B0604020202020204" pitchFamily="34" charset="0"/>
                <a:cs typeface="Arial" panose="020B0604020202020204" pitchFamily="34" charset="0"/>
              </a:rPr>
              <a:t>enter  the manufacturing </a:t>
            </a:r>
          </a:p>
          <a:p>
            <a:r>
              <a:rPr lang="en-US" sz="1600" dirty="0">
                <a:latin typeface="Arial" panose="020B0604020202020204" pitchFamily="34" charset="0"/>
                <a:cs typeface="Arial" panose="020B0604020202020204" pitchFamily="34" charset="0"/>
              </a:rPr>
              <a:t>process.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p:txBody>
      </p:sp>
      <p:sp>
        <p:nvSpPr>
          <p:cNvPr id="26" name="Rectangle 25">
            <a:extLst>
              <a:ext uri="{FF2B5EF4-FFF2-40B4-BE49-F238E27FC236}">
                <a16:creationId xmlns:a16="http://schemas.microsoft.com/office/drawing/2014/main" id="{655FBEC4-AD0D-4788-8A84-3E999D335998}"/>
              </a:ext>
            </a:extLst>
          </p:cNvPr>
          <p:cNvSpPr/>
          <p:nvPr/>
        </p:nvSpPr>
        <p:spPr>
          <a:xfrm>
            <a:off x="3388849" y="3205596"/>
            <a:ext cx="2806991" cy="3462830"/>
          </a:xfrm>
          <a:prstGeom prst="rect">
            <a:avLst/>
          </a:prstGeom>
          <a:solidFill>
            <a:srgbClr val="D5713C">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solidFill>
                <a:schemeClr val="accent4"/>
              </a:solidFill>
              <a:latin typeface="Arial" panose="020B0604020202020204" pitchFamily="34" charset="0"/>
              <a:cs typeface="Arial" panose="020B0604020202020204" pitchFamily="34" charset="0"/>
            </a:endParaRPr>
          </a:p>
          <a:p>
            <a:pPr algn="ctr"/>
            <a:endParaRPr lang="en-US" sz="2000"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r>
              <a:rPr lang="en-US" sz="2000" b="1" dirty="0">
                <a:solidFill>
                  <a:schemeClr val="bg1"/>
                </a:solidFill>
                <a:latin typeface="Arial" panose="020B0604020202020204" pitchFamily="34" charset="0"/>
                <a:cs typeface="Arial" panose="020B0604020202020204" pitchFamily="34" charset="0"/>
              </a:rPr>
              <a:t>(2)</a:t>
            </a:r>
          </a:p>
          <a:p>
            <a:pPr algn="ctr"/>
            <a:r>
              <a:rPr lang="en-US" sz="2200" b="1" dirty="0">
                <a:latin typeface="Arial" panose="020B0604020202020204" pitchFamily="34" charset="0"/>
                <a:cs typeface="Arial" panose="020B0604020202020204" pitchFamily="34" charset="0"/>
              </a:rPr>
              <a:t>WIP</a:t>
            </a:r>
          </a:p>
          <a:p>
            <a:pPr algn="ctr"/>
            <a:r>
              <a:rPr lang="en-US" sz="2200" b="1" dirty="0">
                <a:latin typeface="Arial" panose="020B0604020202020204" pitchFamily="34" charset="0"/>
                <a:cs typeface="Arial" panose="020B0604020202020204" pitchFamily="34" charset="0"/>
              </a:rPr>
              <a:t>WORK in progress</a:t>
            </a:r>
          </a:p>
          <a:p>
            <a:pPr algn="ctr"/>
            <a:endParaRPr lang="en-US" sz="2200"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Materials that are usually  </a:t>
            </a:r>
          </a:p>
          <a:p>
            <a:r>
              <a:rPr lang="en-US" sz="1600" dirty="0">
                <a:latin typeface="Arial" panose="020B0604020202020204" pitchFamily="34" charset="0"/>
                <a:cs typeface="Arial" panose="020B0604020202020204" pitchFamily="34" charset="0"/>
              </a:rPr>
              <a:t>purchased but have yet </a:t>
            </a:r>
            <a:r>
              <a:rPr lang="en-US" sz="1600" dirty="0" err="1">
                <a:latin typeface="Arial" panose="020B0604020202020204" pitchFamily="34" charset="0"/>
                <a:cs typeface="Arial" panose="020B0604020202020204" pitchFamily="34" charset="0"/>
              </a:rPr>
              <a:t>entr</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 the manufacturing process.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p:txBody>
      </p:sp>
      <p:sp>
        <p:nvSpPr>
          <p:cNvPr id="27" name="Rectangle 26">
            <a:extLst>
              <a:ext uri="{FF2B5EF4-FFF2-40B4-BE49-F238E27FC236}">
                <a16:creationId xmlns:a16="http://schemas.microsoft.com/office/drawing/2014/main" id="{655FBEC4-AD0D-4788-8A84-3E999D335998}"/>
              </a:ext>
            </a:extLst>
          </p:cNvPr>
          <p:cNvSpPr/>
          <p:nvPr/>
        </p:nvSpPr>
        <p:spPr>
          <a:xfrm>
            <a:off x="6427092" y="3205596"/>
            <a:ext cx="2561271" cy="3462830"/>
          </a:xfrm>
          <a:prstGeom prst="rect">
            <a:avLst/>
          </a:prstGeom>
          <a:solidFill>
            <a:srgbClr val="D5713C">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solidFill>
                <a:schemeClr val="accent4"/>
              </a:solidFill>
              <a:latin typeface="Arial" panose="020B0604020202020204" pitchFamily="34" charset="0"/>
              <a:cs typeface="Arial" panose="020B0604020202020204" pitchFamily="34" charset="0"/>
            </a:endParaRPr>
          </a:p>
          <a:p>
            <a:pPr algn="ctr"/>
            <a:endParaRPr lang="en-US" sz="2000"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endParaRPr lang="en-US" sz="2000" b="1" dirty="0">
              <a:solidFill>
                <a:schemeClr val="accent4"/>
              </a:solidFill>
              <a:latin typeface="Arial" panose="020B0604020202020204" pitchFamily="34" charset="0"/>
              <a:cs typeface="Arial" panose="020B0604020202020204" pitchFamily="34" charset="0"/>
            </a:endParaRPr>
          </a:p>
          <a:p>
            <a:pPr algn="ctr"/>
            <a:r>
              <a:rPr lang="en-US" sz="2000" b="1" dirty="0">
                <a:solidFill>
                  <a:schemeClr val="bg1"/>
                </a:solidFill>
                <a:latin typeface="Arial" panose="020B0604020202020204" pitchFamily="34" charset="0"/>
                <a:cs typeface="Arial" panose="020B0604020202020204" pitchFamily="34" charset="0"/>
              </a:rPr>
              <a:t>(3)</a:t>
            </a:r>
          </a:p>
          <a:p>
            <a:pPr algn="ctr"/>
            <a:r>
              <a:rPr lang="en-US" altLang="en-US" sz="2400" b="1" dirty="0">
                <a:latin typeface="Arial" panose="020B0604020202020204" pitchFamily="34" charset="0"/>
                <a:cs typeface="Arial" panose="020B0604020202020204" pitchFamily="34" charset="0"/>
              </a:rPr>
              <a:t>finished goods</a:t>
            </a:r>
          </a:p>
          <a:p>
            <a:pPr algn="ctr"/>
            <a:endParaRPr lang="en-US" sz="2200"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Materials that are usually  </a:t>
            </a:r>
          </a:p>
          <a:p>
            <a:r>
              <a:rPr lang="en-US" sz="1600" dirty="0">
                <a:latin typeface="Arial" panose="020B0604020202020204" pitchFamily="34" charset="0"/>
                <a:cs typeface="Arial" panose="020B0604020202020204" pitchFamily="34" charset="0"/>
              </a:rPr>
              <a:t>purchased but have yet </a:t>
            </a:r>
            <a:r>
              <a:rPr lang="en-US" sz="1600" dirty="0" err="1">
                <a:latin typeface="Arial" panose="020B0604020202020204" pitchFamily="34" charset="0"/>
                <a:cs typeface="Arial" panose="020B0604020202020204" pitchFamily="34" charset="0"/>
              </a:rPr>
              <a:t>entr</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 the manufacturing process.</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a:p>
            <a:pPr algn="ctr"/>
            <a:endParaRPr lang="en-US" sz="2000" dirty="0">
              <a:latin typeface="Arial Black" panose="020B0A04020102020204" pitchFamily="34" charset="0"/>
            </a:endParaRPr>
          </a:p>
        </p:txBody>
      </p:sp>
    </p:spTree>
    <p:extLst>
      <p:ext uri="{BB962C8B-B14F-4D97-AF65-F5344CB8AC3E}">
        <p14:creationId xmlns:p14="http://schemas.microsoft.com/office/powerpoint/2010/main" val="3552378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a:t>RECTANGULAR BOXES</a:t>
            </a:r>
          </a:p>
        </p:txBody>
      </p:sp>
      <p:sp>
        <p:nvSpPr>
          <p:cNvPr id="6" name="TextBox 5"/>
          <p:cNvSpPr txBox="1"/>
          <p:nvPr/>
        </p:nvSpPr>
        <p:spPr>
          <a:xfrm>
            <a:off x="-4364"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Purchases and new purchase </a:t>
            </a:r>
            <a:endParaRPr lang="en-US" dirty="0">
              <a:latin typeface="Berlin Sans FB Demi" panose="020E0802020502020306" pitchFamily="34" charset="0"/>
            </a:endParaRPr>
          </a:p>
        </p:txBody>
      </p:sp>
      <p:sp>
        <p:nvSpPr>
          <p:cNvPr id="8" name="TextBox 7"/>
          <p:cNvSpPr txBox="1"/>
          <p:nvPr/>
        </p:nvSpPr>
        <p:spPr>
          <a:xfrm>
            <a:off x="3131840"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Old order and new order cost </a:t>
            </a:r>
            <a:endParaRPr lang="en-US" dirty="0">
              <a:latin typeface="Berlin Sans FB Demi" panose="020E0802020502020306" pitchFamily="34" charset="0"/>
            </a:endParaRPr>
          </a:p>
        </p:txBody>
      </p:sp>
      <p:sp>
        <p:nvSpPr>
          <p:cNvPr id="10" name="Rectangle 9"/>
          <p:cNvSpPr/>
          <p:nvPr/>
        </p:nvSpPr>
        <p:spPr>
          <a:xfrm>
            <a:off x="6359789" y="1398614"/>
            <a:ext cx="2808312" cy="369332"/>
          </a:xfrm>
          <a:prstGeom prst="rect">
            <a:avLst/>
          </a:prstGeom>
        </p:spPr>
        <p:txBody>
          <a:bodyPr wrap="square">
            <a:spAutoFit/>
          </a:bodyPr>
          <a:lstStyle/>
          <a:p>
            <a:r>
              <a:rPr lang="en-US" dirty="0" smtClean="0">
                <a:latin typeface="Berlin Sans FB Demi" panose="020E0802020502020306" pitchFamily="34" charset="0"/>
              </a:rPr>
              <a:t>Old Holding new </a:t>
            </a:r>
            <a:r>
              <a:rPr lang="en-US" dirty="0" err="1">
                <a:latin typeface="Berlin Sans FB Demi" panose="020E0802020502020306" pitchFamily="34" charset="0"/>
              </a:rPr>
              <a:t>H</a:t>
            </a:r>
            <a:r>
              <a:rPr lang="en-US" dirty="0" err="1" smtClean="0">
                <a:latin typeface="Berlin Sans FB Demi" panose="020E0802020502020306" pitchFamily="34" charset="0"/>
              </a:rPr>
              <a:t>odling</a:t>
            </a:r>
            <a:endParaRPr lang="en-US" dirty="0">
              <a:latin typeface="Berlin Sans FB Demi" panose="020E0802020502020306"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 y="2420888"/>
            <a:ext cx="3784276" cy="443711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420888"/>
            <a:ext cx="2736304" cy="443711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004" y="2344078"/>
            <a:ext cx="2682607" cy="4513922"/>
          </a:xfrm>
          <a:prstGeom prst="rect">
            <a:avLst/>
          </a:prstGeom>
        </p:spPr>
      </p:pic>
    </p:spTree>
    <p:extLst>
      <p:ext uri="{BB962C8B-B14F-4D97-AF65-F5344CB8AC3E}">
        <p14:creationId xmlns:p14="http://schemas.microsoft.com/office/powerpoint/2010/main" val="42583161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a:t>RECTANGULAR BOXES</a:t>
            </a:r>
          </a:p>
        </p:txBody>
      </p:sp>
      <p:sp>
        <p:nvSpPr>
          <p:cNvPr id="6" name="TextBox 5"/>
          <p:cNvSpPr txBox="1"/>
          <p:nvPr/>
        </p:nvSpPr>
        <p:spPr>
          <a:xfrm>
            <a:off x="-4364" y="1390700"/>
            <a:ext cx="6520580" cy="369332"/>
          </a:xfrm>
          <a:prstGeom prst="rect">
            <a:avLst/>
          </a:prstGeom>
          <a:noFill/>
        </p:spPr>
        <p:txBody>
          <a:bodyPr wrap="square" rtlCol="0">
            <a:spAutoFit/>
          </a:bodyPr>
          <a:lstStyle/>
          <a:p>
            <a:r>
              <a:rPr lang="en-US" b="1" dirty="0">
                <a:latin typeface="Arial Black" panose="020B0A04020102020204" pitchFamily="34" charset="0"/>
              </a:rPr>
              <a:t>Old Stock and new stock over time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 y="2420888"/>
            <a:ext cx="3784276" cy="443711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420888"/>
            <a:ext cx="2736304" cy="443711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004" y="2344078"/>
            <a:ext cx="2682607" cy="451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204864"/>
            <a:ext cx="9215611" cy="4653136"/>
          </a:xfrm>
          <a:prstGeom prst="rect">
            <a:avLst/>
          </a:prstGeom>
        </p:spPr>
      </p:pic>
    </p:spTree>
    <p:extLst>
      <p:ext uri="{BB962C8B-B14F-4D97-AF65-F5344CB8AC3E}">
        <p14:creationId xmlns:p14="http://schemas.microsoft.com/office/powerpoint/2010/main" val="37657290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a:t>RECTANGULAR BOXES</a:t>
            </a:r>
          </a:p>
        </p:txBody>
      </p:sp>
      <p:sp>
        <p:nvSpPr>
          <p:cNvPr id="6" name="TextBox 5"/>
          <p:cNvSpPr txBox="1"/>
          <p:nvPr/>
        </p:nvSpPr>
        <p:spPr>
          <a:xfrm>
            <a:off x="-4364" y="1390700"/>
            <a:ext cx="6520580" cy="369332"/>
          </a:xfrm>
          <a:prstGeom prst="rect">
            <a:avLst/>
          </a:prstGeom>
          <a:noFill/>
        </p:spPr>
        <p:txBody>
          <a:bodyPr wrap="square" rtlCol="0">
            <a:spAutoFit/>
          </a:bodyPr>
          <a:lstStyle/>
          <a:p>
            <a:r>
              <a:rPr lang="en-US" b="1" dirty="0">
                <a:latin typeface="Arial Black" panose="020B0A04020102020204" pitchFamily="34" charset="0"/>
              </a:rPr>
              <a:t>Old </a:t>
            </a:r>
            <a:r>
              <a:rPr lang="en-US" b="1" dirty="0" smtClean="0">
                <a:latin typeface="Arial Black" panose="020B0A04020102020204" pitchFamily="34" charset="0"/>
              </a:rPr>
              <a:t>Holding and </a:t>
            </a:r>
            <a:r>
              <a:rPr lang="en-US" b="1" dirty="0">
                <a:latin typeface="Arial Black" panose="020B0A04020102020204" pitchFamily="34" charset="0"/>
              </a:rPr>
              <a:t>new </a:t>
            </a:r>
            <a:r>
              <a:rPr lang="en-US" b="1" dirty="0" smtClean="0">
                <a:latin typeface="Arial Black" panose="020B0A04020102020204" pitchFamily="34" charset="0"/>
              </a:rPr>
              <a:t>Holding </a:t>
            </a:r>
            <a:r>
              <a:rPr lang="en-US" b="1" dirty="0">
                <a:latin typeface="Arial Black" panose="020B0A04020102020204" pitchFamily="34" charset="0"/>
              </a:rPr>
              <a:t>over time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 y="2420888"/>
            <a:ext cx="3784276" cy="443711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420888"/>
            <a:ext cx="2736304" cy="443711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005" y="2344078"/>
            <a:ext cx="2610996" cy="451392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4" y="2016827"/>
            <a:ext cx="9148364" cy="4796549"/>
          </a:xfrm>
          <a:prstGeom prst="rect">
            <a:avLst/>
          </a:prstGeom>
        </p:spPr>
      </p:pic>
    </p:spTree>
    <p:extLst>
      <p:ext uri="{BB962C8B-B14F-4D97-AF65-F5344CB8AC3E}">
        <p14:creationId xmlns:p14="http://schemas.microsoft.com/office/powerpoint/2010/main" val="40285355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smtClean="0"/>
              <a:t>PIPES</a:t>
            </a:r>
            <a:endParaRPr lang="en-US" dirty="0"/>
          </a:p>
        </p:txBody>
      </p:sp>
      <p:sp>
        <p:nvSpPr>
          <p:cNvPr id="6" name="TextBox 5"/>
          <p:cNvSpPr txBox="1"/>
          <p:nvPr/>
        </p:nvSpPr>
        <p:spPr>
          <a:xfrm>
            <a:off x="-4364"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Purchases and new purchase </a:t>
            </a:r>
            <a:endParaRPr lang="en-US" dirty="0">
              <a:latin typeface="Berlin Sans FB Demi" panose="020E0802020502020306" pitchFamily="34" charset="0"/>
            </a:endParaRPr>
          </a:p>
        </p:txBody>
      </p:sp>
      <p:sp>
        <p:nvSpPr>
          <p:cNvPr id="8" name="TextBox 7"/>
          <p:cNvSpPr txBox="1"/>
          <p:nvPr/>
        </p:nvSpPr>
        <p:spPr>
          <a:xfrm>
            <a:off x="3131840"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Old order and new order cost </a:t>
            </a:r>
            <a:endParaRPr lang="en-US" dirty="0">
              <a:latin typeface="Berlin Sans FB Demi" panose="020E0802020502020306" pitchFamily="34" charset="0"/>
            </a:endParaRPr>
          </a:p>
        </p:txBody>
      </p:sp>
      <p:sp>
        <p:nvSpPr>
          <p:cNvPr id="10" name="Rectangle 9"/>
          <p:cNvSpPr/>
          <p:nvPr/>
        </p:nvSpPr>
        <p:spPr>
          <a:xfrm>
            <a:off x="6516216" y="1390700"/>
            <a:ext cx="2808312" cy="369332"/>
          </a:xfrm>
          <a:prstGeom prst="rect">
            <a:avLst/>
          </a:prstGeom>
        </p:spPr>
        <p:txBody>
          <a:bodyPr wrap="square">
            <a:spAutoFit/>
          </a:bodyPr>
          <a:lstStyle/>
          <a:p>
            <a:r>
              <a:rPr lang="en-US" dirty="0" smtClean="0">
                <a:latin typeface="Berlin Sans FB Demi" panose="020E0802020502020306" pitchFamily="34" charset="0"/>
              </a:rPr>
              <a:t>Old Holding new </a:t>
            </a:r>
            <a:r>
              <a:rPr lang="en-US" dirty="0" err="1">
                <a:latin typeface="Berlin Sans FB Demi" panose="020E0802020502020306" pitchFamily="34" charset="0"/>
              </a:rPr>
              <a:t>H</a:t>
            </a:r>
            <a:r>
              <a:rPr lang="en-US" dirty="0" err="1" smtClean="0">
                <a:latin typeface="Berlin Sans FB Demi" panose="020E0802020502020306" pitchFamily="34" charset="0"/>
              </a:rPr>
              <a:t>odling</a:t>
            </a:r>
            <a:endParaRPr lang="en-US" dirty="0">
              <a:latin typeface="Berlin Sans FB Demi" panose="020E0802020502020306"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 y="2338921"/>
            <a:ext cx="2857365" cy="455372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338921"/>
            <a:ext cx="3384376" cy="45537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2132856"/>
            <a:ext cx="2627784" cy="4553721"/>
          </a:xfrm>
          <a:prstGeom prst="rect">
            <a:avLst/>
          </a:prstGeom>
        </p:spPr>
      </p:pic>
    </p:spTree>
    <p:extLst>
      <p:ext uri="{BB962C8B-B14F-4D97-AF65-F5344CB8AC3E}">
        <p14:creationId xmlns:p14="http://schemas.microsoft.com/office/powerpoint/2010/main" val="14378304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smtClean="0"/>
              <a:t>PIPES</a:t>
            </a:r>
            <a:endParaRPr lang="en-US" dirty="0"/>
          </a:p>
        </p:txBody>
      </p:sp>
      <p:sp>
        <p:nvSpPr>
          <p:cNvPr id="6" name="TextBox 5"/>
          <p:cNvSpPr txBox="1"/>
          <p:nvPr/>
        </p:nvSpPr>
        <p:spPr>
          <a:xfrm>
            <a:off x="-4364" y="1390700"/>
            <a:ext cx="4936404" cy="369332"/>
          </a:xfrm>
          <a:prstGeom prst="rect">
            <a:avLst/>
          </a:prstGeom>
          <a:noFill/>
        </p:spPr>
        <p:txBody>
          <a:bodyPr wrap="square" rtlCol="0">
            <a:spAutoFit/>
          </a:bodyPr>
          <a:lstStyle/>
          <a:p>
            <a:r>
              <a:rPr lang="en-US" b="1" dirty="0">
                <a:latin typeface="Arial Black" panose="020B0A04020102020204" pitchFamily="34" charset="0"/>
              </a:rPr>
              <a:t>Old Stock and new stock over time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 y="2338921"/>
            <a:ext cx="2857365" cy="455372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338921"/>
            <a:ext cx="3384376" cy="45537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2132856"/>
            <a:ext cx="2627784" cy="45537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46916"/>
            <a:ext cx="9144000" cy="5029210"/>
          </a:xfrm>
          <a:prstGeom prst="rect">
            <a:avLst/>
          </a:prstGeom>
        </p:spPr>
      </p:pic>
    </p:spTree>
    <p:extLst>
      <p:ext uri="{BB962C8B-B14F-4D97-AF65-F5344CB8AC3E}">
        <p14:creationId xmlns:p14="http://schemas.microsoft.com/office/powerpoint/2010/main" val="32455718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smtClean="0"/>
              <a:t>PIPES</a:t>
            </a:r>
            <a:endParaRPr lang="en-US" dirty="0"/>
          </a:p>
        </p:txBody>
      </p:sp>
      <p:sp>
        <p:nvSpPr>
          <p:cNvPr id="6" name="TextBox 5"/>
          <p:cNvSpPr txBox="1"/>
          <p:nvPr/>
        </p:nvSpPr>
        <p:spPr>
          <a:xfrm>
            <a:off x="-4364" y="1390700"/>
            <a:ext cx="5872508" cy="369332"/>
          </a:xfrm>
          <a:prstGeom prst="rect">
            <a:avLst/>
          </a:prstGeom>
          <a:noFill/>
        </p:spPr>
        <p:txBody>
          <a:bodyPr wrap="square" rtlCol="0">
            <a:spAutoFit/>
          </a:bodyPr>
          <a:lstStyle/>
          <a:p>
            <a:r>
              <a:rPr lang="en-US" b="1" dirty="0">
                <a:latin typeface="Arial Black" panose="020B0A04020102020204" pitchFamily="34" charset="0"/>
              </a:rPr>
              <a:t>Old Holding and new Holding over time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 y="2338921"/>
            <a:ext cx="2857365" cy="455372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338921"/>
            <a:ext cx="3384376" cy="45537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2132856"/>
            <a:ext cx="2627784" cy="45537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46916"/>
            <a:ext cx="9144000" cy="502921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78" y="1863432"/>
            <a:ext cx="9122621" cy="5029210"/>
          </a:xfrm>
          <a:prstGeom prst="rect">
            <a:avLst/>
          </a:prstGeom>
        </p:spPr>
      </p:pic>
    </p:spTree>
    <p:extLst>
      <p:ext uri="{BB962C8B-B14F-4D97-AF65-F5344CB8AC3E}">
        <p14:creationId xmlns:p14="http://schemas.microsoft.com/office/powerpoint/2010/main" val="5872743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smtClean="0"/>
              <a:t>Beams</a:t>
            </a:r>
            <a:endParaRPr lang="en-US" dirty="0"/>
          </a:p>
        </p:txBody>
      </p:sp>
      <p:sp>
        <p:nvSpPr>
          <p:cNvPr id="6" name="TextBox 5"/>
          <p:cNvSpPr txBox="1"/>
          <p:nvPr/>
        </p:nvSpPr>
        <p:spPr>
          <a:xfrm>
            <a:off x="-4364"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Purchases and new purchase </a:t>
            </a:r>
            <a:endParaRPr lang="en-US" dirty="0">
              <a:latin typeface="Berlin Sans FB Demi" panose="020E0802020502020306" pitchFamily="34" charset="0"/>
            </a:endParaRPr>
          </a:p>
        </p:txBody>
      </p:sp>
      <p:sp>
        <p:nvSpPr>
          <p:cNvPr id="8" name="TextBox 7"/>
          <p:cNvSpPr txBox="1"/>
          <p:nvPr/>
        </p:nvSpPr>
        <p:spPr>
          <a:xfrm>
            <a:off x="3131840" y="1390700"/>
            <a:ext cx="3573474" cy="369332"/>
          </a:xfrm>
          <a:prstGeom prst="rect">
            <a:avLst/>
          </a:prstGeom>
          <a:noFill/>
        </p:spPr>
        <p:txBody>
          <a:bodyPr wrap="square" rtlCol="0">
            <a:spAutoFit/>
          </a:bodyPr>
          <a:lstStyle/>
          <a:p>
            <a:r>
              <a:rPr lang="en-US" dirty="0" smtClean="0">
                <a:latin typeface="Berlin Sans FB Demi" panose="020E0802020502020306" pitchFamily="34" charset="0"/>
              </a:rPr>
              <a:t>Old order and new order cost </a:t>
            </a:r>
            <a:endParaRPr lang="en-US" dirty="0">
              <a:latin typeface="Berlin Sans FB Demi" panose="020E0802020502020306" pitchFamily="34" charset="0"/>
            </a:endParaRPr>
          </a:p>
        </p:txBody>
      </p:sp>
      <p:sp>
        <p:nvSpPr>
          <p:cNvPr id="10" name="Rectangle 9"/>
          <p:cNvSpPr/>
          <p:nvPr/>
        </p:nvSpPr>
        <p:spPr>
          <a:xfrm>
            <a:off x="6516216" y="1390700"/>
            <a:ext cx="2808312" cy="369332"/>
          </a:xfrm>
          <a:prstGeom prst="rect">
            <a:avLst/>
          </a:prstGeom>
        </p:spPr>
        <p:txBody>
          <a:bodyPr wrap="square">
            <a:spAutoFit/>
          </a:bodyPr>
          <a:lstStyle/>
          <a:p>
            <a:r>
              <a:rPr lang="en-US" dirty="0" smtClean="0">
                <a:latin typeface="Berlin Sans FB Demi" panose="020E0802020502020306" pitchFamily="34" charset="0"/>
              </a:rPr>
              <a:t>Old Holding new </a:t>
            </a:r>
            <a:r>
              <a:rPr lang="en-US" dirty="0" err="1">
                <a:latin typeface="Berlin Sans FB Demi" panose="020E0802020502020306" pitchFamily="34" charset="0"/>
              </a:rPr>
              <a:t>H</a:t>
            </a:r>
            <a:r>
              <a:rPr lang="en-US" dirty="0" err="1" smtClean="0">
                <a:latin typeface="Berlin Sans FB Demi" panose="020E0802020502020306" pitchFamily="34" charset="0"/>
              </a:rPr>
              <a:t>odling</a:t>
            </a:r>
            <a:endParaRPr lang="en-US" dirty="0">
              <a:latin typeface="Berlin Sans FB Demi" panose="020E0802020502020306"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0802"/>
            <a:ext cx="2987824" cy="463601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231" y="2217650"/>
            <a:ext cx="3240360" cy="463601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314" y="2193155"/>
            <a:ext cx="2438686" cy="4636017"/>
          </a:xfrm>
          <a:prstGeom prst="rect">
            <a:avLst/>
          </a:prstGeom>
        </p:spPr>
      </p:pic>
    </p:spTree>
    <p:extLst>
      <p:ext uri="{BB962C8B-B14F-4D97-AF65-F5344CB8AC3E}">
        <p14:creationId xmlns:p14="http://schemas.microsoft.com/office/powerpoint/2010/main" val="18925610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smtClean="0"/>
              <a:t>Beams</a:t>
            </a:r>
            <a:endParaRPr lang="en-US" dirty="0"/>
          </a:p>
        </p:txBody>
      </p:sp>
      <p:sp>
        <p:nvSpPr>
          <p:cNvPr id="6" name="TextBox 5"/>
          <p:cNvSpPr txBox="1"/>
          <p:nvPr/>
        </p:nvSpPr>
        <p:spPr>
          <a:xfrm>
            <a:off x="-4364" y="1390700"/>
            <a:ext cx="6709678" cy="369332"/>
          </a:xfrm>
          <a:prstGeom prst="rect">
            <a:avLst/>
          </a:prstGeom>
          <a:noFill/>
        </p:spPr>
        <p:txBody>
          <a:bodyPr wrap="square" rtlCol="0">
            <a:spAutoFit/>
          </a:bodyPr>
          <a:lstStyle/>
          <a:p>
            <a:r>
              <a:rPr lang="en-US" b="1" dirty="0">
                <a:latin typeface="Arial Black" panose="020B0A04020102020204" pitchFamily="34" charset="0"/>
              </a:rPr>
              <a:t>Old Stock and new stock over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0802"/>
            <a:ext cx="2987824" cy="463601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231" y="2217650"/>
            <a:ext cx="3240360" cy="463601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314" y="2193155"/>
            <a:ext cx="2438686" cy="463601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28250"/>
            <a:ext cx="9144000" cy="4500922"/>
          </a:xfrm>
          <a:prstGeom prst="rect">
            <a:avLst/>
          </a:prstGeom>
        </p:spPr>
      </p:pic>
    </p:spTree>
    <p:extLst>
      <p:ext uri="{BB962C8B-B14F-4D97-AF65-F5344CB8AC3E}">
        <p14:creationId xmlns:p14="http://schemas.microsoft.com/office/powerpoint/2010/main" val="41249412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74"/>
            <a:ext cx="7840708" cy="796908"/>
          </a:xfrm>
        </p:spPr>
        <p:txBody>
          <a:bodyPr/>
          <a:lstStyle/>
          <a:p>
            <a:r>
              <a:rPr lang="en-US" dirty="0" smtClean="0"/>
              <a:t>Beams</a:t>
            </a:r>
            <a:endParaRPr lang="en-US" dirty="0"/>
          </a:p>
        </p:txBody>
      </p:sp>
      <p:sp>
        <p:nvSpPr>
          <p:cNvPr id="6" name="TextBox 5"/>
          <p:cNvSpPr txBox="1"/>
          <p:nvPr/>
        </p:nvSpPr>
        <p:spPr>
          <a:xfrm>
            <a:off x="-4364" y="1390700"/>
            <a:ext cx="6709678" cy="369332"/>
          </a:xfrm>
          <a:prstGeom prst="rect">
            <a:avLst/>
          </a:prstGeom>
          <a:noFill/>
        </p:spPr>
        <p:txBody>
          <a:bodyPr wrap="square" rtlCol="0">
            <a:spAutoFit/>
          </a:bodyPr>
          <a:lstStyle/>
          <a:p>
            <a:r>
              <a:rPr lang="en-US" b="1" dirty="0">
                <a:latin typeface="Arial Black" panose="020B0A04020102020204" pitchFamily="34" charset="0"/>
              </a:rPr>
              <a:t>Old Holding and new Holding over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0802"/>
            <a:ext cx="2987824" cy="463601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231" y="2217650"/>
            <a:ext cx="3240360" cy="463601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314" y="2193155"/>
            <a:ext cx="2438686" cy="463601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28250"/>
            <a:ext cx="9144000" cy="450092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2328249"/>
            <a:ext cx="9036496" cy="4520295"/>
          </a:xfrm>
          <a:prstGeom prst="rect">
            <a:avLst/>
          </a:prstGeom>
        </p:spPr>
      </p:pic>
    </p:spTree>
    <p:extLst>
      <p:ext uri="{BB962C8B-B14F-4D97-AF65-F5344CB8AC3E}">
        <p14:creationId xmlns:p14="http://schemas.microsoft.com/office/powerpoint/2010/main" val="5778241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73AAF2D8-A5C9-42B8-88C3-631B29966516}"/>
              </a:ext>
            </a:extLst>
          </p:cNvPr>
          <p:cNvGrpSpPr/>
          <p:nvPr/>
        </p:nvGrpSpPr>
        <p:grpSpPr>
          <a:xfrm>
            <a:off x="3608560" y="1548115"/>
            <a:ext cx="4947742" cy="477054"/>
            <a:chOff x="4054434" y="1710553"/>
            <a:chExt cx="4947742" cy="477054"/>
          </a:xfrm>
        </p:grpSpPr>
        <p:sp>
          <p:nvSpPr>
            <p:cNvPr id="88" name="Text Box 11"/>
            <p:cNvSpPr txBox="1">
              <a:spLocks noChangeArrowheads="1"/>
            </p:cNvSpPr>
            <p:nvPr/>
          </p:nvSpPr>
          <p:spPr bwMode="auto">
            <a:xfrm>
              <a:off x="4500724" y="1903717"/>
              <a:ext cx="4501452"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2000" dirty="0">
                  <a:solidFill>
                    <a:schemeClr val="bg1"/>
                  </a:solidFill>
                  <a:latin typeface="+mj-lt"/>
                  <a:ea typeface="맑은 고딕" pitchFamily="50" charset="-127"/>
                  <a:cs typeface="굴림" pitchFamily="50" charset="-127"/>
                </a:rPr>
                <a:t>Youssef Emad </a:t>
              </a:r>
              <a:r>
                <a:rPr lang="en-US" altLang="ko-KR" sz="2000" dirty="0" err="1">
                  <a:solidFill>
                    <a:schemeClr val="bg1"/>
                  </a:solidFill>
                  <a:latin typeface="+mj-lt"/>
                  <a:ea typeface="맑은 고딕" pitchFamily="50" charset="-127"/>
                  <a:cs typeface="굴림" pitchFamily="50" charset="-127"/>
                </a:rPr>
                <a:t>Hussin</a:t>
              </a:r>
              <a:r>
                <a:rPr lang="en-US" altLang="ko-KR" sz="2000" dirty="0">
                  <a:solidFill>
                    <a:schemeClr val="bg1"/>
                  </a:solidFill>
                  <a:latin typeface="+mj-lt"/>
                  <a:ea typeface="맑은 고딕" pitchFamily="50" charset="-127"/>
                  <a:cs typeface="굴림" pitchFamily="50" charset="-127"/>
                </a:rPr>
                <a:t> Abo </a:t>
              </a:r>
              <a:r>
                <a:rPr lang="en-US" altLang="ko-KR" sz="2000" dirty="0" err="1">
                  <a:solidFill>
                    <a:schemeClr val="bg1"/>
                  </a:solidFill>
                  <a:latin typeface="+mj-lt"/>
                  <a:ea typeface="맑은 고딕" pitchFamily="50" charset="-127"/>
                  <a:cs typeface="굴림" pitchFamily="50" charset="-127"/>
                </a:rPr>
                <a:t>Rawash</a:t>
              </a:r>
              <a:r>
                <a:rPr lang="en-US" altLang="ko-KR" sz="2000" dirty="0">
                  <a:solidFill>
                    <a:schemeClr val="bg1"/>
                  </a:solidFill>
                  <a:latin typeface="+mj-lt"/>
                  <a:ea typeface="맑은 고딕" pitchFamily="50" charset="-127"/>
                  <a:cs typeface="굴림" pitchFamily="50" charset="-127"/>
                </a:rPr>
                <a:t> </a:t>
              </a:r>
            </a:p>
          </p:txBody>
        </p:sp>
        <p:sp>
          <p:nvSpPr>
            <p:cNvPr id="89" name="TextBox 13"/>
            <p:cNvSpPr txBox="1">
              <a:spLocks noChangeArrowheads="1"/>
            </p:cNvSpPr>
            <p:nvPr/>
          </p:nvSpPr>
          <p:spPr bwMode="auto">
            <a:xfrm>
              <a:off x="4054434" y="1710553"/>
              <a:ext cx="184730" cy="477054"/>
            </a:xfrm>
            <a:prstGeom prst="rect">
              <a:avLst/>
            </a:prstGeom>
            <a:noFill/>
            <a:ln w="9525">
              <a:noFill/>
              <a:miter lim="800000"/>
              <a:headEnd/>
              <a:tailEnd/>
            </a:ln>
          </p:spPr>
          <p:txBody>
            <a:bodyPr wrap="none">
              <a:spAutoFit/>
            </a:bodyPr>
            <a:lstStyle/>
            <a:p>
              <a:pPr algn="ctr"/>
              <a:endParaRPr lang="ko-KR" altLang="en-US" sz="2500" b="1" dirty="0">
                <a:solidFill>
                  <a:schemeClr val="bg1"/>
                </a:solidFill>
                <a:latin typeface="+mj-lt"/>
                <a:ea typeface="맑은 고딕" pitchFamily="50" charset="-127"/>
              </a:endParaRPr>
            </a:p>
          </p:txBody>
        </p:sp>
      </p:grpSp>
      <p:sp>
        <p:nvSpPr>
          <p:cNvPr id="22" name="TextBox 21"/>
          <p:cNvSpPr txBox="1"/>
          <p:nvPr/>
        </p:nvSpPr>
        <p:spPr>
          <a:xfrm>
            <a:off x="5004048" y="461864"/>
            <a:ext cx="2559709" cy="1015663"/>
          </a:xfrm>
          <a:prstGeom prst="rect">
            <a:avLst/>
          </a:prstGeom>
          <a:noFill/>
        </p:spPr>
        <p:txBody>
          <a:bodyPr wrap="square" rtlCol="0" anchor="ctr">
            <a:spAutoFit/>
          </a:bodyPr>
          <a:lstStyle/>
          <a:p>
            <a:pPr algn="ctr"/>
            <a:r>
              <a:rPr lang="en-US" altLang="ko-KR" sz="3000" b="1" dirty="0" smtClean="0">
                <a:solidFill>
                  <a:schemeClr val="bg1"/>
                </a:solidFill>
                <a:latin typeface="+mj-lt"/>
                <a:ea typeface="맑은 고딕" pitchFamily="50" charset="-127"/>
              </a:rPr>
              <a:t>Names</a:t>
            </a:r>
            <a:endParaRPr lang="en-US" altLang="ko-KR" sz="3000" b="1" dirty="0">
              <a:solidFill>
                <a:schemeClr val="bg1"/>
              </a:solidFill>
              <a:latin typeface="+mj-lt"/>
              <a:ea typeface="맑은 고딕" pitchFamily="50" charset="-127"/>
            </a:endParaRPr>
          </a:p>
          <a:p>
            <a:pPr algn="ctr"/>
            <a:endParaRPr lang="ko-KR" altLang="en-US" sz="3000" b="1" dirty="0">
              <a:solidFill>
                <a:schemeClr val="bg1"/>
              </a:solidFill>
              <a:latin typeface="+mj-lt"/>
              <a:ea typeface="맑은 고딕" pitchFamily="50" charset="-127"/>
            </a:endParaRPr>
          </a:p>
        </p:txBody>
      </p:sp>
      <p:sp>
        <p:nvSpPr>
          <p:cNvPr id="3" name="직사각형 2"/>
          <p:cNvSpPr/>
          <p:nvPr/>
        </p:nvSpPr>
        <p:spPr>
          <a:xfrm>
            <a:off x="4796828" y="759926"/>
            <a:ext cx="247382" cy="59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30" name="직사각형 29"/>
          <p:cNvSpPr/>
          <p:nvPr/>
        </p:nvSpPr>
        <p:spPr>
          <a:xfrm>
            <a:off x="7440066" y="765591"/>
            <a:ext cx="247382" cy="59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81" name="Text Box 11"/>
          <p:cNvSpPr txBox="1">
            <a:spLocks noChangeArrowheads="1"/>
          </p:cNvSpPr>
          <p:nvPr/>
        </p:nvSpPr>
        <p:spPr bwMode="auto">
          <a:xfrm>
            <a:off x="4065511" y="2752940"/>
            <a:ext cx="4501452" cy="275460"/>
          </a:xfrm>
          <a:prstGeom prst="rect">
            <a:avLst/>
          </a:prstGeom>
          <a:noFill/>
          <a:ln w="9525">
            <a:noFill/>
            <a:miter lim="800000"/>
            <a:headEnd/>
            <a:tailEnd/>
          </a:ln>
          <a:effectLst/>
        </p:spPr>
        <p:txBody>
          <a:bodyPr wrap="square" anchor="ctr">
            <a:spAutoFit/>
          </a:bodyPr>
          <a:lstStyle/>
          <a:p>
            <a:pPr>
              <a:lnSpc>
                <a:spcPts val="1200"/>
              </a:lnSpc>
              <a:defRPr/>
            </a:pPr>
            <a:r>
              <a:rPr lang="en-US" altLang="ko-KR" sz="2000" dirty="0">
                <a:solidFill>
                  <a:schemeClr val="bg1"/>
                </a:solidFill>
                <a:latin typeface="+mj-lt"/>
                <a:ea typeface="맑은 고딕" pitchFamily="50" charset="-127"/>
                <a:cs typeface="굴림" pitchFamily="50" charset="-127"/>
              </a:rPr>
              <a:t>Amr Ahmed </a:t>
            </a:r>
            <a:r>
              <a:rPr lang="en-US" altLang="ko-KR" sz="2000" dirty="0" err="1">
                <a:solidFill>
                  <a:schemeClr val="bg1"/>
                </a:solidFill>
                <a:latin typeface="+mj-lt"/>
                <a:ea typeface="맑은 고딕" pitchFamily="50" charset="-127"/>
                <a:cs typeface="굴림" pitchFamily="50" charset="-127"/>
              </a:rPr>
              <a:t>Ahmed</a:t>
            </a:r>
            <a:r>
              <a:rPr lang="en-US" altLang="ko-KR" sz="2000" dirty="0">
                <a:solidFill>
                  <a:schemeClr val="bg1"/>
                </a:solidFill>
                <a:latin typeface="+mj-lt"/>
                <a:ea typeface="맑은 고딕" pitchFamily="50" charset="-127"/>
                <a:cs typeface="굴림" pitchFamily="50" charset="-127"/>
              </a:rPr>
              <a:t>  </a:t>
            </a:r>
            <a:r>
              <a:rPr lang="en-US" altLang="ko-KR" sz="2000" dirty="0" err="1">
                <a:solidFill>
                  <a:schemeClr val="bg1"/>
                </a:solidFill>
                <a:latin typeface="+mj-lt"/>
                <a:ea typeface="맑은 고딕" pitchFamily="50" charset="-127"/>
                <a:cs typeface="굴림" pitchFamily="50" charset="-127"/>
              </a:rPr>
              <a:t>Mohmed</a:t>
            </a:r>
            <a:r>
              <a:rPr lang="en-US" altLang="ko-KR" sz="2000" dirty="0">
                <a:solidFill>
                  <a:schemeClr val="bg1"/>
                </a:solidFill>
                <a:latin typeface="+mj-lt"/>
                <a:ea typeface="맑은 고딕" pitchFamily="50" charset="-127"/>
                <a:cs typeface="굴림" pitchFamily="50" charset="-127"/>
              </a:rPr>
              <a:t> </a:t>
            </a:r>
          </a:p>
        </p:txBody>
      </p:sp>
      <p:grpSp>
        <p:nvGrpSpPr>
          <p:cNvPr id="6" name="그룹 5">
            <a:extLst>
              <a:ext uri="{FF2B5EF4-FFF2-40B4-BE49-F238E27FC236}">
                <a16:creationId xmlns:a16="http://schemas.microsoft.com/office/drawing/2014/main" id="{9B5343F8-4301-4376-958B-456050FF82FD}"/>
              </a:ext>
            </a:extLst>
          </p:cNvPr>
          <p:cNvGrpSpPr/>
          <p:nvPr/>
        </p:nvGrpSpPr>
        <p:grpSpPr>
          <a:xfrm>
            <a:off x="4063900" y="3359053"/>
            <a:ext cx="4501452" cy="636344"/>
            <a:chOff x="4455305" y="3061040"/>
            <a:chExt cx="4501452" cy="636344"/>
          </a:xfrm>
        </p:grpSpPr>
        <p:sp>
          <p:nvSpPr>
            <p:cNvPr id="90" name="Text Box 5"/>
            <p:cNvSpPr txBox="1">
              <a:spLocks noChangeArrowheads="1"/>
            </p:cNvSpPr>
            <p:nvPr/>
          </p:nvSpPr>
          <p:spPr bwMode="auto">
            <a:xfrm>
              <a:off x="4503462" y="3061040"/>
              <a:ext cx="3138240" cy="307975"/>
            </a:xfrm>
            <a:prstGeom prst="rect">
              <a:avLst/>
            </a:prstGeom>
            <a:noFill/>
            <a:ln w="9525">
              <a:noFill/>
              <a:miter lim="800000"/>
              <a:headEnd/>
              <a:tailEnd/>
            </a:ln>
          </p:spPr>
          <p:txBody>
            <a:bodyPr wrap="square">
              <a:spAutoFit/>
            </a:bodyPr>
            <a:lstStyle/>
            <a:p>
              <a:pPr>
                <a:defRPr/>
              </a:pPr>
              <a:endParaRPr lang="en-US" altLang="ko-KR" sz="1400" b="1" dirty="0">
                <a:solidFill>
                  <a:schemeClr val="bg1"/>
                </a:solidFill>
                <a:latin typeface="+mj-lt"/>
                <a:ea typeface="맑은 고딕" pitchFamily="50" charset="-127"/>
              </a:endParaRPr>
            </a:p>
          </p:txBody>
        </p:sp>
        <p:sp>
          <p:nvSpPr>
            <p:cNvPr id="91" name="Text Box 11"/>
            <p:cNvSpPr txBox="1">
              <a:spLocks noChangeArrowheads="1"/>
            </p:cNvSpPr>
            <p:nvPr/>
          </p:nvSpPr>
          <p:spPr bwMode="auto">
            <a:xfrm>
              <a:off x="4455305" y="3421924"/>
              <a:ext cx="4501452" cy="275460"/>
            </a:xfrm>
            <a:prstGeom prst="rect">
              <a:avLst/>
            </a:prstGeom>
            <a:noFill/>
            <a:ln w="9525">
              <a:noFill/>
              <a:miter lim="800000"/>
              <a:headEnd/>
              <a:tailEnd/>
            </a:ln>
            <a:effectLst/>
          </p:spPr>
          <p:txBody>
            <a:bodyPr wrap="square" anchor="ctr">
              <a:spAutoFit/>
            </a:bodyPr>
            <a:lstStyle/>
            <a:p>
              <a:pPr>
                <a:lnSpc>
                  <a:spcPts val="1200"/>
                </a:lnSpc>
                <a:defRPr/>
              </a:pPr>
              <a:r>
                <a:rPr lang="en-US" altLang="ko-KR" sz="2000" dirty="0" err="1">
                  <a:solidFill>
                    <a:schemeClr val="bg1"/>
                  </a:solidFill>
                  <a:latin typeface="+mj-lt"/>
                  <a:ea typeface="맑은 고딕" pitchFamily="50" charset="-127"/>
                  <a:cs typeface="굴림" pitchFamily="50" charset="-127"/>
                </a:rPr>
                <a:t>Mohmed</a:t>
              </a:r>
              <a:r>
                <a:rPr lang="en-US" altLang="ko-KR" sz="2000" dirty="0">
                  <a:solidFill>
                    <a:schemeClr val="bg1"/>
                  </a:solidFill>
                  <a:latin typeface="+mj-lt"/>
                  <a:ea typeface="맑은 고딕" pitchFamily="50" charset="-127"/>
                  <a:cs typeface="굴림" pitchFamily="50" charset="-127"/>
                </a:rPr>
                <a:t> </a:t>
              </a:r>
              <a:r>
                <a:rPr lang="en-US" altLang="ko-KR" sz="2000" dirty="0" err="1">
                  <a:solidFill>
                    <a:schemeClr val="bg1"/>
                  </a:solidFill>
                  <a:latin typeface="+mj-lt"/>
                  <a:ea typeface="맑은 고딕" pitchFamily="50" charset="-127"/>
                  <a:cs typeface="굴림" pitchFamily="50" charset="-127"/>
                </a:rPr>
                <a:t>Hazem</a:t>
              </a:r>
              <a:r>
                <a:rPr lang="en-US" altLang="ko-KR" sz="2000" dirty="0">
                  <a:solidFill>
                    <a:schemeClr val="bg1"/>
                  </a:solidFill>
                  <a:latin typeface="+mj-lt"/>
                  <a:ea typeface="맑은 고딕" pitchFamily="50" charset="-127"/>
                  <a:cs typeface="굴림" pitchFamily="50" charset="-127"/>
                </a:rPr>
                <a:t> Ammar </a:t>
              </a:r>
            </a:p>
          </p:txBody>
        </p:sp>
      </p:grpSp>
      <p:grpSp>
        <p:nvGrpSpPr>
          <p:cNvPr id="9" name="그룹 8">
            <a:extLst>
              <a:ext uri="{FF2B5EF4-FFF2-40B4-BE49-F238E27FC236}">
                <a16:creationId xmlns:a16="http://schemas.microsoft.com/office/drawing/2014/main" id="{F1DE9942-0C5A-4C1C-B122-EFD6B6FD2FC4}"/>
              </a:ext>
            </a:extLst>
          </p:cNvPr>
          <p:cNvGrpSpPr/>
          <p:nvPr/>
        </p:nvGrpSpPr>
        <p:grpSpPr>
          <a:xfrm>
            <a:off x="4121217" y="4518922"/>
            <a:ext cx="4525174" cy="387783"/>
            <a:chOff x="4463036" y="4095565"/>
            <a:chExt cx="4525174" cy="387783"/>
          </a:xfrm>
        </p:grpSpPr>
        <p:sp>
          <p:nvSpPr>
            <p:cNvPr id="96" name="Text Box 5"/>
            <p:cNvSpPr txBox="1">
              <a:spLocks noChangeArrowheads="1"/>
            </p:cNvSpPr>
            <p:nvPr/>
          </p:nvSpPr>
          <p:spPr bwMode="auto">
            <a:xfrm>
              <a:off x="4463036" y="4095565"/>
              <a:ext cx="3138240" cy="307975"/>
            </a:xfrm>
            <a:prstGeom prst="rect">
              <a:avLst/>
            </a:prstGeom>
            <a:noFill/>
            <a:ln w="9525">
              <a:noFill/>
              <a:miter lim="800000"/>
              <a:headEnd/>
              <a:tailEnd/>
            </a:ln>
          </p:spPr>
          <p:txBody>
            <a:bodyPr wrap="square">
              <a:spAutoFit/>
            </a:bodyPr>
            <a:lstStyle/>
            <a:p>
              <a:pPr>
                <a:defRPr/>
              </a:pPr>
              <a:endParaRPr lang="en-US" altLang="ko-KR" sz="1400" b="1" dirty="0">
                <a:solidFill>
                  <a:schemeClr val="bg1"/>
                </a:solidFill>
                <a:latin typeface="+mj-lt"/>
                <a:ea typeface="맑은 고딕" pitchFamily="50" charset="-127"/>
              </a:endParaRPr>
            </a:p>
          </p:txBody>
        </p:sp>
        <p:sp>
          <p:nvSpPr>
            <p:cNvPr id="97" name="Text Box 11"/>
            <p:cNvSpPr txBox="1">
              <a:spLocks noChangeArrowheads="1"/>
            </p:cNvSpPr>
            <p:nvPr/>
          </p:nvSpPr>
          <p:spPr bwMode="auto">
            <a:xfrm>
              <a:off x="4486758" y="4237127"/>
              <a:ext cx="4501452"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2000" dirty="0" err="1">
                  <a:solidFill>
                    <a:schemeClr val="bg1"/>
                  </a:solidFill>
                  <a:latin typeface="+mj-lt"/>
                  <a:ea typeface="맑은 고딕" pitchFamily="50" charset="-127"/>
                  <a:cs typeface="굴림" pitchFamily="50" charset="-127"/>
                </a:rPr>
                <a:t>Zinab</a:t>
              </a:r>
              <a:r>
                <a:rPr lang="en-US" altLang="ko-KR" sz="2000" dirty="0">
                  <a:solidFill>
                    <a:schemeClr val="bg1"/>
                  </a:solidFill>
                  <a:latin typeface="+mj-lt"/>
                  <a:ea typeface="맑은 고딕" pitchFamily="50" charset="-127"/>
                  <a:cs typeface="굴림" pitchFamily="50" charset="-127"/>
                </a:rPr>
                <a:t> </a:t>
              </a:r>
              <a:r>
                <a:rPr lang="en-US" altLang="ko-KR" sz="2000" dirty="0" err="1">
                  <a:solidFill>
                    <a:schemeClr val="bg1"/>
                  </a:solidFill>
                  <a:latin typeface="+mj-lt"/>
                  <a:ea typeface="맑은 고딕" pitchFamily="50" charset="-127"/>
                  <a:cs typeface="굴림" pitchFamily="50" charset="-127"/>
                </a:rPr>
                <a:t>Mohy</a:t>
              </a:r>
              <a:r>
                <a:rPr lang="en-US" altLang="ko-KR" sz="2000" dirty="0">
                  <a:solidFill>
                    <a:schemeClr val="bg1"/>
                  </a:solidFill>
                  <a:latin typeface="+mj-lt"/>
                  <a:ea typeface="맑은 고딕" pitchFamily="50" charset="-127"/>
                  <a:cs typeface="굴림" pitchFamily="50" charset="-127"/>
                </a:rPr>
                <a:t> El-Din </a:t>
              </a:r>
              <a:r>
                <a:rPr lang="en-US" altLang="ko-KR" sz="2000" dirty="0" err="1">
                  <a:solidFill>
                    <a:schemeClr val="bg1"/>
                  </a:solidFill>
                  <a:latin typeface="+mj-lt"/>
                  <a:ea typeface="맑은 고딕" pitchFamily="50" charset="-127"/>
                  <a:cs typeface="굴림" pitchFamily="50" charset="-127"/>
                </a:rPr>
                <a:t>Mohmed</a:t>
              </a:r>
              <a:r>
                <a:rPr lang="en-US" altLang="ko-KR" sz="2000" dirty="0">
                  <a:solidFill>
                    <a:schemeClr val="bg1"/>
                  </a:solidFill>
                  <a:latin typeface="+mj-lt"/>
                  <a:ea typeface="맑은 고딕" pitchFamily="50" charset="-127"/>
                  <a:cs typeface="굴림" pitchFamily="50" charset="-127"/>
                </a:rPr>
                <a:t> </a:t>
              </a:r>
            </a:p>
          </p:txBody>
        </p:sp>
      </p:grpSp>
    </p:spTree>
    <p:extLst>
      <p:ext uri="{BB962C8B-B14F-4D97-AF65-F5344CB8AC3E}">
        <p14:creationId xmlns:p14="http://schemas.microsoft.com/office/powerpoint/2010/main" val="365707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4519"/>
            <a:ext cx="9192932" cy="6861126"/>
          </a:xfrm>
          <a:prstGeom prst="rect">
            <a:avLst/>
          </a:prstGeom>
        </p:spPr>
      </p:pic>
      <p:sp>
        <p:nvSpPr>
          <p:cNvPr id="5" name="내용 개체 틀 5"/>
          <p:cNvSpPr txBox="1">
            <a:spLocks/>
          </p:cNvSpPr>
          <p:nvPr/>
        </p:nvSpPr>
        <p:spPr>
          <a:xfrm>
            <a:off x="624845" y="767234"/>
            <a:ext cx="8402525" cy="488168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i="0" dirty="0">
                <a:solidFill>
                  <a:schemeClr val="bg1"/>
                </a:solidFill>
                <a:latin typeface="Arial" panose="020B0604020202020204" pitchFamily="34" charset="0"/>
                <a:cs typeface="Arial" panose="020B0604020202020204" pitchFamily="34" charset="0"/>
              </a:rPr>
              <a:t>Inventory management system need to know </a:t>
            </a:r>
          </a:p>
          <a:p>
            <a:pPr>
              <a:buFont typeface="Arial" pitchFamily="34" charset="0"/>
              <a:buAutoNum type="arabicParenR"/>
            </a:pPr>
            <a:endParaRPr lang="en-US" sz="1800" b="1" dirty="0">
              <a:solidFill>
                <a:schemeClr val="tx1"/>
              </a:solidFill>
              <a:latin typeface="Arial" panose="020B0604020202020204" pitchFamily="34" charset="0"/>
              <a:cs typeface="Arial" panose="020B0604020202020204" pitchFamily="34" charset="0"/>
            </a:endParaRPr>
          </a:p>
          <a:p>
            <a:pPr marL="285750" indent="-285750">
              <a:buFont typeface="Arial" pitchFamily="34" charset="0"/>
              <a:buChar char="•"/>
            </a:pPr>
            <a:r>
              <a:rPr lang="en-US" sz="1800" b="1" i="0" dirty="0">
                <a:solidFill>
                  <a:schemeClr val="bg1"/>
                </a:solidFill>
                <a:latin typeface="Arial" panose="020B0604020202020204" pitchFamily="34" charset="0"/>
                <a:cs typeface="Arial" panose="020B0604020202020204" pitchFamily="34" charset="0"/>
              </a:rPr>
              <a:t>How much to order</a:t>
            </a:r>
          </a:p>
          <a:p>
            <a:pPr marL="285750" indent="-285750">
              <a:buFont typeface="Arial" pitchFamily="34" charset="0"/>
              <a:buChar char="•"/>
            </a:pPr>
            <a:r>
              <a:rPr lang="en-US" sz="1800" b="1" i="0" dirty="0">
                <a:solidFill>
                  <a:schemeClr val="bg1"/>
                </a:solidFill>
                <a:latin typeface="Arial" panose="020B0604020202020204" pitchFamily="34" charset="0"/>
                <a:cs typeface="Arial" panose="020B0604020202020204" pitchFamily="34" charset="0"/>
              </a:rPr>
              <a:t>When to place an order</a:t>
            </a:r>
          </a:p>
          <a:p>
            <a:endParaRPr lang="en-US" dirty="0"/>
          </a:p>
        </p:txBody>
      </p:sp>
      <p:sp>
        <p:nvSpPr>
          <p:cNvPr id="6" name="TextBox 5">
            <a:extLst>
              <a:ext uri="{FF2B5EF4-FFF2-40B4-BE49-F238E27FC236}">
                <a16:creationId xmlns:a16="http://schemas.microsoft.com/office/drawing/2014/main" id="{A89F64FB-6BF8-4848-8276-76DEDF82711A}"/>
              </a:ext>
            </a:extLst>
          </p:cNvPr>
          <p:cNvSpPr txBox="1"/>
          <p:nvPr/>
        </p:nvSpPr>
        <p:spPr>
          <a:xfrm>
            <a:off x="598327" y="2564904"/>
            <a:ext cx="8526907" cy="2000548"/>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Models use to know how much order</a:t>
            </a:r>
          </a:p>
          <a:p>
            <a:endParaRPr lang="en-US" b="1" dirty="0">
              <a:solidFill>
                <a:srgbClr val="D5713C"/>
              </a:solidFill>
              <a:latin typeface="+mj-lt"/>
            </a:endParaRP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EOQ</a:t>
            </a: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Production order quantity</a:t>
            </a: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ABC Analysis</a:t>
            </a:r>
          </a:p>
          <a:p>
            <a:pPr marL="342900" indent="-342900">
              <a:buFont typeface="+mj-lt"/>
              <a:buAutoNum type="arabicParenR"/>
            </a:pPr>
            <a:endParaRPr lang="en-US" sz="1600" dirty="0">
              <a:solidFill>
                <a:srgbClr val="D5713C"/>
              </a:solidFill>
              <a:latin typeface="+mj-lt"/>
            </a:endParaRPr>
          </a:p>
          <a:p>
            <a:pPr marL="342900" indent="-342900">
              <a:buFont typeface="+mj-lt"/>
              <a:buAutoNum type="arabicParenR"/>
            </a:pPr>
            <a:endParaRPr lang="en-US" dirty="0">
              <a:solidFill>
                <a:srgbClr val="D5713C"/>
              </a:solidFill>
              <a:latin typeface="Arial Black" panose="020B0A04020102020204" pitchFamily="34" charset="0"/>
            </a:endParaRPr>
          </a:p>
        </p:txBody>
      </p:sp>
      <p:sp>
        <p:nvSpPr>
          <p:cNvPr id="7" name="TextBox 6">
            <a:extLst>
              <a:ext uri="{FF2B5EF4-FFF2-40B4-BE49-F238E27FC236}">
                <a16:creationId xmlns:a16="http://schemas.microsoft.com/office/drawing/2014/main" id="{A89F64FB-6BF8-4848-8276-76DEDF82711A}"/>
              </a:ext>
            </a:extLst>
          </p:cNvPr>
          <p:cNvSpPr txBox="1"/>
          <p:nvPr/>
        </p:nvSpPr>
        <p:spPr>
          <a:xfrm>
            <a:off x="666025" y="4568526"/>
            <a:ext cx="8526907" cy="1477328"/>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Models use to know when to place order</a:t>
            </a:r>
          </a:p>
          <a:p>
            <a:endParaRPr lang="en-US" b="1" dirty="0">
              <a:solidFill>
                <a:srgbClr val="D5713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Reorder point </a:t>
            </a: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Order pattern method</a:t>
            </a:r>
          </a:p>
          <a:p>
            <a:pPr marL="342900" indent="-342900">
              <a:buFont typeface="+mj-lt"/>
              <a:buAutoNum type="arabicParenR"/>
            </a:pPr>
            <a:endParaRPr lang="en-US" dirty="0">
              <a:solidFill>
                <a:srgbClr val="D5713C"/>
              </a:solidFill>
              <a:latin typeface="Arial Black" panose="020B0A04020102020204" pitchFamily="34" charset="0"/>
            </a:endParaRPr>
          </a:p>
        </p:txBody>
      </p:sp>
    </p:spTree>
    <p:extLst>
      <p:ext uri="{BB962C8B-B14F-4D97-AF65-F5344CB8AC3E}">
        <p14:creationId xmlns:p14="http://schemas.microsoft.com/office/powerpoint/2010/main" val="8838148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solidFill>
                  <a:srgbClr val="F9AC6A"/>
                </a:solidFill>
              </a:rPr>
              <a:t>T</a:t>
            </a:r>
            <a:r>
              <a:rPr lang="en-US" altLang="ko-KR"/>
              <a:t>HANK YOU</a:t>
            </a:r>
            <a:endParaRPr lang="ko-KR"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10" name="Content Placeholder 9"/>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p:spPr>
      </p:pic>
      <p:pic>
        <p:nvPicPr>
          <p:cNvPr id="8" name="Picture 7" descr="A blue and white logo&#10;&#10;Description automatically generated">
            <a:extLst>
              <a:ext uri="{FF2B5EF4-FFF2-40B4-BE49-F238E27FC236}">
                <a16:creationId xmlns:a16="http://schemas.microsoft.com/office/drawing/2014/main" id="{3AC429CD-9096-6D74-17BE-1663904C9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574"/>
            <a:ext cx="9144000" cy="6806852"/>
          </a:xfrm>
          <a:prstGeom prst="rect">
            <a:avLst/>
          </a:prstGeom>
        </p:spPr>
      </p:pic>
    </p:spTree>
    <p:extLst>
      <p:ext uri="{BB962C8B-B14F-4D97-AF65-F5344CB8AC3E}">
        <p14:creationId xmlns:p14="http://schemas.microsoft.com/office/powerpoint/2010/main" val="1651229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9144000" cy="6867318"/>
          </a:xfrm>
        </p:spPr>
      </p:pic>
      <p:sp>
        <p:nvSpPr>
          <p:cNvPr id="6" name="TextBox 5">
            <a:extLst>
              <a:ext uri="{FF2B5EF4-FFF2-40B4-BE49-F238E27FC236}">
                <a16:creationId xmlns:a16="http://schemas.microsoft.com/office/drawing/2014/main" id="{3710EB1A-52F5-FA2C-7593-3EA02DA8010D}"/>
              </a:ext>
            </a:extLst>
          </p:cNvPr>
          <p:cNvSpPr txBox="1"/>
          <p:nvPr/>
        </p:nvSpPr>
        <p:spPr>
          <a:xfrm>
            <a:off x="467544" y="677089"/>
            <a:ext cx="6844558" cy="707886"/>
          </a:xfrm>
          <a:prstGeom prst="rect">
            <a:avLst/>
          </a:prstGeom>
          <a:noFill/>
        </p:spPr>
        <p:txBody>
          <a:bodyPr wrap="square" rtlCol="0">
            <a:spAutoFit/>
          </a:bodyPr>
          <a:lstStyle/>
          <a:p>
            <a:r>
              <a:rPr lang="en-US" sz="4000" dirty="0">
                <a:solidFill>
                  <a:schemeClr val="bg1"/>
                </a:solidFill>
              </a:rPr>
              <a:t>About Al ASHRY STEEL :</a:t>
            </a:r>
          </a:p>
        </p:txBody>
      </p:sp>
      <p:sp>
        <p:nvSpPr>
          <p:cNvPr id="8" name="TextBox 7">
            <a:extLst>
              <a:ext uri="{FF2B5EF4-FFF2-40B4-BE49-F238E27FC236}">
                <a16:creationId xmlns:a16="http://schemas.microsoft.com/office/drawing/2014/main" id="{789215FF-94D1-4662-AC27-5C95388029D3}"/>
              </a:ext>
            </a:extLst>
          </p:cNvPr>
          <p:cNvSpPr txBox="1"/>
          <p:nvPr/>
        </p:nvSpPr>
        <p:spPr>
          <a:xfrm>
            <a:off x="0" y="1988840"/>
            <a:ext cx="9144000" cy="3170099"/>
          </a:xfrm>
          <a:prstGeom prst="rect">
            <a:avLst/>
          </a:prstGeom>
          <a:noFill/>
        </p:spPr>
        <p:txBody>
          <a:bodyPr wrap="square" rtlCol="0">
            <a:spAutoFit/>
          </a:bodyPr>
          <a:lstStyle/>
          <a:p>
            <a:r>
              <a:rPr lang="en-US" sz="2000" b="0" i="0" dirty="0">
                <a:solidFill>
                  <a:schemeClr val="bg1"/>
                </a:solidFill>
                <a:effectLst/>
                <a:latin typeface="-apple-system"/>
              </a:rPr>
              <a:t>Established 1983, </a:t>
            </a:r>
            <a:r>
              <a:rPr lang="en-US" sz="2000" b="0" i="0" dirty="0" err="1">
                <a:solidFill>
                  <a:schemeClr val="bg1"/>
                </a:solidFill>
                <a:effectLst/>
                <a:latin typeface="-apple-system"/>
              </a:rPr>
              <a:t>Ashry</a:t>
            </a:r>
            <a:r>
              <a:rPr lang="en-US" sz="2000" b="0" i="0" dirty="0">
                <a:solidFill>
                  <a:schemeClr val="bg1"/>
                </a:solidFill>
                <a:effectLst/>
                <a:latin typeface="-apple-system"/>
              </a:rPr>
              <a:t> Steel Group become one of the top five steel </a:t>
            </a:r>
          </a:p>
          <a:p>
            <a:r>
              <a:rPr lang="en-US" sz="2000" b="0" i="0" dirty="0">
                <a:solidFill>
                  <a:schemeClr val="bg1"/>
                </a:solidFill>
                <a:effectLst/>
                <a:latin typeface="-apple-system"/>
              </a:rPr>
              <a:t>manufacturers/fabricators in Egypt and a well-known steel fabricator in MENA </a:t>
            </a:r>
            <a:endParaRPr lang="en-US" sz="2000" b="0" i="0" dirty="0" smtClean="0">
              <a:solidFill>
                <a:schemeClr val="bg1"/>
              </a:solidFill>
              <a:effectLst/>
              <a:latin typeface="-apple-system"/>
            </a:endParaRPr>
          </a:p>
          <a:p>
            <a:r>
              <a:rPr lang="en-US" sz="2000" b="0" i="0" dirty="0" smtClean="0">
                <a:solidFill>
                  <a:schemeClr val="bg1"/>
                </a:solidFill>
                <a:effectLst/>
                <a:latin typeface="-apple-system"/>
              </a:rPr>
              <a:t>region</a:t>
            </a:r>
            <a:r>
              <a:rPr lang="en-US" sz="2000" b="0" i="0" dirty="0">
                <a:solidFill>
                  <a:schemeClr val="bg1"/>
                </a:solidFill>
                <a:effectLst/>
                <a:latin typeface="-apple-system"/>
              </a:rPr>
              <a:t>. </a:t>
            </a:r>
            <a:r>
              <a:rPr lang="en-US" sz="2000" b="0" i="0" dirty="0" err="1">
                <a:solidFill>
                  <a:schemeClr val="bg1"/>
                </a:solidFill>
                <a:effectLst/>
                <a:latin typeface="-apple-system"/>
              </a:rPr>
              <a:t>Ashry</a:t>
            </a:r>
            <a:r>
              <a:rPr lang="en-US" sz="2000" b="0" i="0" dirty="0">
                <a:solidFill>
                  <a:schemeClr val="bg1"/>
                </a:solidFill>
                <a:effectLst/>
                <a:latin typeface="-apple-system"/>
              </a:rPr>
              <a:t> Steel Group has the product mix/range from all </a:t>
            </a:r>
          </a:p>
          <a:p>
            <a:r>
              <a:rPr lang="en-US" sz="2000" b="0" i="0" dirty="0">
                <a:solidFill>
                  <a:schemeClr val="bg1"/>
                </a:solidFill>
                <a:effectLst/>
                <a:latin typeface="-apple-system"/>
              </a:rPr>
              <a:t>steel products "Steel Rebar's, Equal angles &amp; Profiles" and also </a:t>
            </a:r>
          </a:p>
          <a:p>
            <a:r>
              <a:rPr lang="en-US" sz="2000" b="0" i="0" dirty="0">
                <a:solidFill>
                  <a:schemeClr val="bg1"/>
                </a:solidFill>
                <a:effectLst/>
                <a:latin typeface="-apple-system"/>
              </a:rPr>
              <a:t>fabrication of flat steel to produce different items "Light Step Poles, </a:t>
            </a:r>
          </a:p>
          <a:p>
            <a:r>
              <a:rPr lang="en-US" sz="2000" b="0" i="0" dirty="0">
                <a:solidFill>
                  <a:schemeClr val="bg1"/>
                </a:solidFill>
                <a:effectLst/>
                <a:latin typeface="-apple-system"/>
              </a:rPr>
              <a:t>ERW Tubes, Scaffolding, Structural towers, Cable Trays, </a:t>
            </a:r>
          </a:p>
          <a:p>
            <a:r>
              <a:rPr lang="en-US" sz="2000" b="0" i="0" dirty="0">
                <a:solidFill>
                  <a:schemeClr val="bg1"/>
                </a:solidFill>
                <a:effectLst/>
                <a:latin typeface="-apple-system"/>
              </a:rPr>
              <a:t>Light/Heavy Beams". </a:t>
            </a:r>
            <a:r>
              <a:rPr lang="en-US" sz="2000" b="0" i="0" dirty="0" err="1">
                <a:solidFill>
                  <a:schemeClr val="bg1"/>
                </a:solidFill>
                <a:effectLst/>
                <a:latin typeface="-apple-system"/>
              </a:rPr>
              <a:t>Ashry</a:t>
            </a:r>
            <a:r>
              <a:rPr lang="en-US" sz="2000" b="0" i="0" dirty="0">
                <a:solidFill>
                  <a:schemeClr val="bg1"/>
                </a:solidFill>
                <a:effectLst/>
                <a:latin typeface="-apple-system"/>
              </a:rPr>
              <a:t> Steel Group is one of the well known</a:t>
            </a:r>
          </a:p>
          <a:p>
            <a:r>
              <a:rPr lang="en-US" sz="2000" b="0" i="0" dirty="0">
                <a:solidFill>
                  <a:schemeClr val="bg1"/>
                </a:solidFill>
                <a:effectLst/>
                <a:latin typeface="-apple-system"/>
              </a:rPr>
              <a:t>"Steel Service Center" as any fabrication process can be executed</a:t>
            </a:r>
          </a:p>
          <a:p>
            <a:r>
              <a:rPr lang="en-US" sz="2000" b="0" i="0" dirty="0">
                <a:solidFill>
                  <a:schemeClr val="bg1"/>
                </a:solidFill>
                <a:effectLst/>
                <a:latin typeface="-apple-system"/>
              </a:rPr>
              <a:t>through </a:t>
            </a:r>
            <a:r>
              <a:rPr lang="en-US" sz="2000" b="0" i="0" dirty="0" err="1">
                <a:solidFill>
                  <a:schemeClr val="bg1"/>
                </a:solidFill>
                <a:effectLst/>
                <a:latin typeface="-apple-system"/>
              </a:rPr>
              <a:t>Ashry</a:t>
            </a:r>
            <a:r>
              <a:rPr lang="en-US" sz="2000" b="0" i="0" dirty="0">
                <a:solidFill>
                  <a:schemeClr val="bg1"/>
                </a:solidFill>
                <a:effectLst/>
                <a:latin typeface="-apple-system"/>
              </a:rPr>
              <a:t> Steel Group starting with studying of projects through </a:t>
            </a:r>
          </a:p>
          <a:p>
            <a:r>
              <a:rPr lang="en-US" sz="2000" b="0" i="0" dirty="0">
                <a:solidFill>
                  <a:schemeClr val="bg1"/>
                </a:solidFill>
                <a:effectLst/>
                <a:latin typeface="-apple-system"/>
              </a:rPr>
              <a:t>consultation till installation of project.</a:t>
            </a:r>
            <a:endParaRPr lang="en-US" sz="2000" dirty="0">
              <a:solidFill>
                <a:schemeClr val="bg1"/>
              </a:solidFill>
            </a:endParaRPr>
          </a:p>
        </p:txBody>
      </p:sp>
    </p:spTree>
    <p:extLst>
      <p:ext uri="{BB962C8B-B14F-4D97-AF65-F5344CB8AC3E}">
        <p14:creationId xmlns:p14="http://schemas.microsoft.com/office/powerpoint/2010/main" val="3718595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Theme 45">
      <a:dk1>
        <a:sysClr val="windowText" lastClr="000000"/>
      </a:dk1>
      <a:lt1>
        <a:sysClr val="window" lastClr="FFFFFF"/>
      </a:lt1>
      <a:dk2>
        <a:srgbClr val="000000"/>
      </a:dk2>
      <a:lt2>
        <a:srgbClr val="FFFFFF"/>
      </a:lt2>
      <a:accent1>
        <a:srgbClr val="FEB834"/>
      </a:accent1>
      <a:accent2>
        <a:srgbClr val="FF3F5F"/>
      </a:accent2>
      <a:accent3>
        <a:srgbClr val="028599"/>
      </a:accent3>
      <a:accent4>
        <a:srgbClr val="01B59C"/>
      </a:accent4>
      <a:accent5>
        <a:srgbClr val="73655D"/>
      </a:accent5>
      <a:accent6>
        <a:srgbClr val="3BC7E2"/>
      </a:accent6>
      <a:hlink>
        <a:srgbClr val="0066CC"/>
      </a:hlink>
      <a:folHlink>
        <a:srgbClr val="29B5E5"/>
      </a:folHlink>
    </a:clrScheme>
    <a:fontScheme name="Custom 25">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12317</TotalTime>
  <Words>1391</Words>
  <Application>Microsoft Office PowerPoint</Application>
  <PresentationFormat>On-screen Show (4:3)</PresentationFormat>
  <Paragraphs>417</Paragraphs>
  <Slides>70</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70</vt:i4>
      </vt:variant>
    </vt:vector>
  </HeadingPairs>
  <TitlesOfParts>
    <vt:vector size="84" baseType="lpstr">
      <vt:lpstr>Roboto</vt:lpstr>
      <vt:lpstr>-apple-system</vt:lpstr>
      <vt:lpstr>굴림체</vt:lpstr>
      <vt:lpstr>Berlin Sans FB Demi</vt:lpstr>
      <vt:lpstr>맑은 고딕</vt:lpstr>
      <vt:lpstr>Calibri Light</vt:lpstr>
      <vt:lpstr>Century Gothic</vt:lpstr>
      <vt:lpstr>Times New Roman</vt:lpstr>
      <vt:lpstr>Arial Black</vt:lpstr>
      <vt:lpstr>굴림</vt:lpstr>
      <vt:lpstr>Calibri</vt:lpstr>
      <vt:lpstr>Arial</vt:lpstr>
      <vt:lpstr>Office 테마</vt:lpstr>
      <vt:lpstr>Default Theme</vt:lpstr>
      <vt:lpstr>Steel express  inventory management system</vt:lpstr>
      <vt:lpstr>PowerPoint Presentation</vt:lpstr>
      <vt:lpstr>PowerPoint Presentation</vt:lpstr>
      <vt:lpstr>PowerPoint Presentation</vt:lpstr>
      <vt:lpstr>Add some text to the title slide</vt:lpstr>
      <vt:lpstr> </vt:lpstr>
      <vt:lpstr>PowerPoint Presentation</vt:lpstr>
      <vt:lpstr>PowerPoint Presentation</vt:lpstr>
      <vt:lpstr>PowerPoint Presentation</vt:lpstr>
      <vt:lpstr>Steel Types:</vt:lpstr>
      <vt:lpstr>PowerPoint Presentation</vt:lpstr>
      <vt:lpstr>Problems:</vt:lpstr>
      <vt:lpstr>PowerPoint Presentation</vt:lpstr>
      <vt:lpstr>PowerPoint Presentation</vt:lpstr>
      <vt:lpstr>PowerPoint Presentation</vt:lpstr>
      <vt:lpstr>OUR Data</vt:lpstr>
      <vt:lpstr>visualizations </vt:lpstr>
      <vt:lpstr>visualizations</vt:lpstr>
      <vt:lpstr>visualizations</vt:lpstr>
      <vt:lpstr>visualizations</vt:lpstr>
      <vt:lpstr>PowerPoint Presentation</vt:lpstr>
      <vt:lpstr>PowerPoint Presentation</vt:lpstr>
      <vt:lpstr>PowerPoint Presentation</vt:lpstr>
      <vt:lpstr>PowerPoint Presentation</vt:lpstr>
      <vt:lpstr>EOQ Inventory Model</vt:lpstr>
      <vt:lpstr>EOQ Formula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Steel flat plate  :  </vt:lpstr>
      <vt:lpstr>RECTANGULAR BOXES : </vt:lpstr>
      <vt:lpstr>SQUARE BOXES : </vt:lpstr>
      <vt:lpstr>BEAMS : </vt:lpstr>
      <vt:lpstr>PIPES : </vt:lpstr>
      <vt:lpstr>Calculated the EOQ for each Type  using  formula of EOQ </vt:lpstr>
      <vt:lpstr>PowerPoint Presentation</vt:lpstr>
      <vt:lpstr>Calculate Re-order-point for each type </vt:lpstr>
      <vt:lpstr>Calculated the ROP for each Type  using  formula of ROP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Calculated the saving  for each type </vt:lpstr>
      <vt:lpstr>PowerPoint Presentation</vt:lpstr>
      <vt:lpstr>Steel flat plate </vt:lpstr>
      <vt:lpstr>Steel flat plate </vt:lpstr>
      <vt:lpstr>Steel flat plate </vt:lpstr>
      <vt:lpstr>SQUARE BOXES</vt:lpstr>
      <vt:lpstr>SQUARE BOXES</vt:lpstr>
      <vt:lpstr>SQUARE BOXES</vt:lpstr>
      <vt:lpstr>RECTANGULAR BOXES</vt:lpstr>
      <vt:lpstr>RECTANGULAR BOXES</vt:lpstr>
      <vt:lpstr>RECTANGULAR BOXES</vt:lpstr>
      <vt:lpstr>PIPES</vt:lpstr>
      <vt:lpstr>PIPES</vt:lpstr>
      <vt:lpstr>PIPES</vt:lpstr>
      <vt:lpstr>Beams</vt:lpstr>
      <vt:lpstr>Beams</vt:lpstr>
      <vt:lpstr>Beams</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Yousssef Emad</cp:lastModifiedBy>
  <cp:revision>116</cp:revision>
  <dcterms:created xsi:type="dcterms:W3CDTF">2010-02-01T08:03:16Z</dcterms:created>
  <dcterms:modified xsi:type="dcterms:W3CDTF">2024-02-27T09:32:00Z</dcterms:modified>
  <cp:category>www.slidemembers.com</cp:category>
</cp:coreProperties>
</file>